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1.xml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83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b="0" g="0" r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b="0" g="0" r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3" orient="horz"/>
        <p:guide pos="38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135278796200618E-2"/>
          <c:y val="0"/>
          <c:w val="0.93820159109890577"/>
          <c:h val="0.9372495540765555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B14-4172-B424-A2CD2A9C41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B14-4172-B424-A2CD2A9C416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B14-4172-B424-A2CD2A9C416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B14-4172-B424-A2CD2A9C41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B14-4172-B424-A2CD2A9C416C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25</c:v>
                </c:pt>
                <c:pt idx="2">
                  <c:v>35</c:v>
                </c:pt>
                <c:pt idx="3">
                  <c:v>5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14-4172-B424-A2CD2A9C4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B14-4172-B424-A2CD2A9C41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B14-4172-B424-A2CD2A9C416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B14-4172-B424-A2CD2A9C416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B14-4172-B424-A2CD2A9C41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B14-4172-B424-A2CD2A9C416C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65</c:v>
                </c:pt>
                <c:pt idx="3">
                  <c:v>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14-4172-B424-A2CD2A9C4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3020B-A93E-480A-8E16-91B7209F95CF}" type="datetimeFigureOut">
              <a:rPr lang="en-ID" smtClean="0"/>
              <a:t>12/03/2025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35870-A7DD-468D-BFED-DCFD21C78F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981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EB362-B75C-5563-5A36-2E619B255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687637-95F5-F1E3-826B-21BE8820B6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78461-4EAA-3B6E-72E1-DEEB2C2A1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E035E-3792-9377-A8CF-41F052ED0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92847-51ED-1449-A9AF-8F855167E8E6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75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F81548E-B410-4838-9178-4AB259C62B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424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548E-B410-4838-9178-4AB259C62B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5613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81548E-B410-4838-9178-4AB259C62B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36963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81548E-B410-4838-9178-4AB259C62BEE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1127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81548E-B410-4838-9178-4AB259C62B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92990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548E-B410-4838-9178-4AB259C62B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473790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548E-B410-4838-9178-4AB259C62B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19895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548E-B410-4838-9178-4AB259C62B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154028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81548E-B410-4838-9178-4AB259C62B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156040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9900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C8A2DD-57D8-4030-A142-00B85CA08DD4}"/>
              </a:ext>
            </a:extLst>
          </p:cNvPr>
          <p:cNvSpPr/>
          <p:nvPr userDrawn="1"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5" name="Google Shape;823;p142">
            <a:extLst>
              <a:ext uri="{FF2B5EF4-FFF2-40B4-BE49-F238E27FC236}">
                <a16:creationId xmlns:a16="http://schemas.microsoft.com/office/drawing/2014/main" id="{967E6C47-792D-499E-B3F0-ECC7A8A6D976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51000"/>
          </a:blip>
          <a:srcRect t="3424" b="3423"/>
          <a:stretch/>
        </p:blipFill>
        <p:spPr>
          <a:xfrm>
            <a:off x="272" y="0"/>
            <a:ext cx="1219172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824;p142">
            <a:extLst>
              <a:ext uri="{FF2B5EF4-FFF2-40B4-BE49-F238E27FC236}">
                <a16:creationId xmlns:a16="http://schemas.microsoft.com/office/drawing/2014/main" id="{001B9A7F-2E71-4CD1-9816-4D8880AF00C8}"/>
              </a:ext>
            </a:extLst>
          </p:cNvPr>
          <p:cNvGrpSpPr/>
          <p:nvPr userDrawn="1"/>
        </p:nvGrpSpPr>
        <p:grpSpPr>
          <a:xfrm>
            <a:off x="4228899" y="6456"/>
            <a:ext cx="7963101" cy="6858000"/>
            <a:chOff x="4228898" y="7184"/>
            <a:chExt cx="7963102" cy="6858000"/>
          </a:xfrm>
        </p:grpSpPr>
        <p:sp>
          <p:nvSpPr>
            <p:cNvPr id="19" name="Google Shape;825;p142">
              <a:extLst>
                <a:ext uri="{FF2B5EF4-FFF2-40B4-BE49-F238E27FC236}">
                  <a16:creationId xmlns:a16="http://schemas.microsoft.com/office/drawing/2014/main" id="{3B5E67C5-3D03-483A-BDA3-4EE40529D229}"/>
                </a:ext>
              </a:extLst>
            </p:cNvPr>
            <p:cNvSpPr/>
            <p:nvPr/>
          </p:nvSpPr>
          <p:spPr>
            <a:xfrm>
              <a:off x="5691001" y="7184"/>
              <a:ext cx="6500999" cy="684363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26;p142">
              <a:extLst>
                <a:ext uri="{FF2B5EF4-FFF2-40B4-BE49-F238E27FC236}">
                  <a16:creationId xmlns:a16="http://schemas.microsoft.com/office/drawing/2014/main" id="{02233F01-AB07-47B9-AB2C-EF259CAADC3F}"/>
                </a:ext>
              </a:extLst>
            </p:cNvPr>
            <p:cNvSpPr/>
            <p:nvPr/>
          </p:nvSpPr>
          <p:spPr>
            <a:xfrm flipH="1">
              <a:off x="4228898" y="7184"/>
              <a:ext cx="1462103" cy="68580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828;p142">
            <a:extLst>
              <a:ext uri="{FF2B5EF4-FFF2-40B4-BE49-F238E27FC236}">
                <a16:creationId xmlns:a16="http://schemas.microsoft.com/office/drawing/2014/main" id="{0977D4AA-D3DB-44F3-AA9C-0FA6DC9EC721}"/>
              </a:ext>
            </a:extLst>
          </p:cNvPr>
          <p:cNvSpPr txBox="1"/>
          <p:nvPr userDrawn="1"/>
        </p:nvSpPr>
        <p:spPr>
          <a:xfrm>
            <a:off x="5144231" y="2138306"/>
            <a:ext cx="6957973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None/>
            </a:pPr>
            <a:r>
              <a:rPr lang="en"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KEMENTERIAN PENDIDIKAN DAN KEBUDAYAAN</a:t>
            </a:r>
            <a:endParaRPr sz="1467" dirty="0"/>
          </a:p>
        </p:txBody>
      </p:sp>
      <p:pic>
        <p:nvPicPr>
          <p:cNvPr id="24" name="Google Shape;829;p142" descr="D:\Ade\KEMENDIKBUD\Paparan Menteri\ppt\Gand Design PGRI\33ddc3bc2640689.png">
            <a:extLst>
              <a:ext uri="{FF2B5EF4-FFF2-40B4-BE49-F238E27FC236}">
                <a16:creationId xmlns:a16="http://schemas.microsoft.com/office/drawing/2014/main" id="{A76754F7-DD36-4CF4-9A6A-13D5BD7F144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796"/>
          <a:stretch/>
        </p:blipFill>
        <p:spPr>
          <a:xfrm>
            <a:off x="7945475" y="1029264"/>
            <a:ext cx="1462104" cy="110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C2F1665-2464-4EB7-844D-E2AB8F124C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77800" y="3100917"/>
            <a:ext cx="6597453" cy="15693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rgbClr val="01306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&lt;JUDUL&gt;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01193C57-9883-4B30-9869-027166EBE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77800" y="5232764"/>
            <a:ext cx="6597453" cy="3066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1306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&lt;TANGGAL&gt;</a:t>
            </a:r>
          </a:p>
        </p:txBody>
      </p:sp>
    </p:spTree>
    <p:extLst>
      <p:ext uri="{BB962C8B-B14F-4D97-AF65-F5344CB8AC3E}">
        <p14:creationId xmlns:p14="http://schemas.microsoft.com/office/powerpoint/2010/main" val="66553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548E-B410-4838-9178-4AB259C62B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343887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81548E-B410-4838-9178-4AB259C62B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328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548E-B410-4838-9178-4AB259C62B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529283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548E-B410-4838-9178-4AB259C62B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128032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548E-B410-4838-9178-4AB259C62B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218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548E-B410-4838-9178-4AB259C62B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967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548E-B410-4838-9178-4AB259C62B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039509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548E-B410-4838-9178-4AB259C62B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390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1548E-B410-4838-9178-4AB259C62B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132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  <p:sldLayoutId id="2147484162" r:id="rId15"/>
    <p:sldLayoutId id="2147484163" r:id="rId16"/>
    <p:sldLayoutId id="2147484164" r:id="rId17"/>
    <p:sldLayoutId id="2147484165" r:id="rId18"/>
    <p:sldLayoutId id="2147483673" r:id="rId19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57D3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476"/>
            <a:ext cx="7377543" cy="11392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 descr="Image result for JAWA TIMUR\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7587" y="146834"/>
            <a:ext cx="967590" cy="13605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7"/>
          <p:cNvSpPr txBox="1"/>
          <p:nvPr/>
        </p:nvSpPr>
        <p:spPr>
          <a:xfrm>
            <a:off x="1435177" y="257476"/>
            <a:ext cx="3276478" cy="9528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DINAS PENDIDIKAN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PROVINSI JAWA TIMUR</a:t>
            </a:r>
            <a:endParaRPr lang="en-US" sz="1200" b="1" i="0" u="none" strike="noStrike" kern="1200" cap="none" spc="0" baseline="0" dirty="0">
              <a:solidFill>
                <a:srgbClr val="000000"/>
              </a:solidFill>
              <a:uFillTx/>
              <a:latin typeface="Tahoma" pitchFamily="34"/>
              <a:ea typeface="맑은 고딕" pitchFamily="34"/>
              <a:cs typeface="Tahoma" pitchFamily="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8703" y="2383465"/>
            <a:ext cx="1057459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>
                  <a:noFill/>
                </a:ln>
                <a:effectLst/>
                <a:latin typeface="Impact" panose="020B0806030902050204" pitchFamily="34" charset="0"/>
                <a:cs typeface="Arial" panose="020B0604020202020204" pitchFamily="34" charset="0"/>
              </a:rPr>
              <a:t>SISTEM PENERIMAAN MURID BARU (SPMB)</a:t>
            </a:r>
          </a:p>
          <a:p>
            <a:pPr algn="ctr"/>
            <a:r>
              <a:rPr lang="en-US" sz="4400" dirty="0">
                <a:ln w="0">
                  <a:noFill/>
                </a:ln>
                <a:latin typeface="Impact" panose="020B0806030902050204" pitchFamily="34" charset="0"/>
                <a:cs typeface="Arial" panose="020B0604020202020204" pitchFamily="34" charset="0"/>
              </a:rPr>
              <a:t>SATUAN PENDIDIKAN SMAN, SMKN, DAN SLBN</a:t>
            </a:r>
          </a:p>
          <a:p>
            <a:pPr algn="ctr"/>
            <a:r>
              <a:rPr lang="en-US" sz="4400" cap="none" spc="0" dirty="0">
                <a:ln w="0">
                  <a:noFill/>
                </a:ln>
                <a:effectLst/>
                <a:latin typeface="Impact" panose="020B0806030902050204" pitchFamily="34" charset="0"/>
                <a:cs typeface="Arial" panose="020B0604020202020204" pitchFamily="34" charset="0"/>
              </a:rPr>
              <a:t>PROVINSI JAWA TIMUR </a:t>
            </a:r>
          </a:p>
          <a:p>
            <a:pPr algn="ctr"/>
            <a:r>
              <a:rPr lang="en-US" sz="4400" cap="none" spc="0" dirty="0">
                <a:ln w="0">
                  <a:noFill/>
                </a:ln>
                <a:effectLst/>
                <a:latin typeface="Impact" panose="020B0806030902050204" pitchFamily="34" charset="0"/>
                <a:cs typeface="Arial" panose="020B0604020202020204" pitchFamily="34" charset="0"/>
              </a:rPr>
              <a:t>TAHUN AJARAN 2025/2026</a:t>
            </a:r>
          </a:p>
        </p:txBody>
      </p:sp>
    </p:spTree>
    <p:extLst>
      <p:ext uri="{BB962C8B-B14F-4D97-AF65-F5344CB8AC3E}">
        <p14:creationId xmlns:p14="http://schemas.microsoft.com/office/powerpoint/2010/main" val="399667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106" y="1680215"/>
            <a:ext cx="6620248" cy="202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3150" b="1" dirty="0">
                <a:solidFill>
                  <a:schemeClr val="bg1"/>
                </a:solidFill>
              </a:rPr>
              <a:t>RAYON DALAM SPMB JATIM 2025</a:t>
            </a:r>
          </a:p>
          <a:p>
            <a:r>
              <a:rPr lang="en-ID" sz="2350" b="1" dirty="0">
                <a:solidFill>
                  <a:schemeClr val="bg1"/>
                </a:solidFill>
              </a:rPr>
              <a:t>ADALAH RAYON ADMINISTRATIF BERDASARKAN </a:t>
            </a:r>
            <a:r>
              <a:rPr lang="en-ID" sz="2350" b="1" dirty="0">
                <a:solidFill>
                  <a:srgbClr val="FFFF00"/>
                </a:solidFill>
              </a:rPr>
              <a:t>WILAYAH ADMINISTRASI TERKECIL SAMPAI DENGAN TINGKAT DESA/KELURAHAN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7426" y="541083"/>
            <a:ext cx="88120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4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PENETAPAN WILAYAH RAYON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5" t="18440" r="15867" b="12773"/>
          <a:stretch/>
        </p:blipFill>
        <p:spPr bwMode="auto">
          <a:xfrm rot="271326">
            <a:off x="5199962" y="1955995"/>
            <a:ext cx="7179343" cy="408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5B0366-605B-CD54-D559-D5C264E7BAD5}"/>
              </a:ext>
            </a:extLst>
          </p:cNvPr>
          <p:cNvSpPr/>
          <p:nvPr/>
        </p:nvSpPr>
        <p:spPr>
          <a:xfrm>
            <a:off x="149262" y="4237093"/>
            <a:ext cx="6445937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3150" b="1" dirty="0">
                <a:solidFill>
                  <a:schemeClr val="bg1"/>
                </a:solidFill>
              </a:rPr>
              <a:t>MENGGUNAKAN APLIKASI PENETAPAN WILAYAH RAYON YANG DISIAPKAN OLEH TIM TEKNIS</a:t>
            </a:r>
            <a:endParaRPr lang="en-ID" sz="235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8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7A00F-82AF-E1C3-C3BC-DAC7F2D5BDE3}"/>
              </a:ext>
            </a:extLst>
          </p:cNvPr>
          <p:cNvSpPr txBox="1"/>
          <p:nvPr/>
        </p:nvSpPr>
        <p:spPr>
          <a:xfrm>
            <a:off x="3198249" y="163275"/>
            <a:ext cx="5795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TAHAP PERSIAPAN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F03DF-B6F4-3C09-6778-725F7BB53C3B}"/>
              </a:ext>
            </a:extLst>
          </p:cNvPr>
          <p:cNvSpPr txBox="1"/>
          <p:nvPr/>
        </p:nvSpPr>
        <p:spPr>
          <a:xfrm>
            <a:off x="535857" y="809606"/>
            <a:ext cx="11120285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Penetapan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Wilayah Rayon: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Penetapan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wilayah rayon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dilakukan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oleh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Musyawarah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Kerja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Kepala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Satuan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Pendidikan (MKKSP)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dibawah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koordinasi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Kepala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Cabang Dinas Pendidikan Wilayah di masing-masing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kabupaten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kota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prinsip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mendekatkan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domisili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murid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sekolah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D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Memperhatikan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hal-hal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sebagai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berikut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1044575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Sebaran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Satuan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Pendidikan SMA/SMK</a:t>
            </a:r>
          </a:p>
          <a:p>
            <a:pPr marL="1044575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Sebaran Domisili Calon Murid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98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7A00F-82AF-E1C3-C3BC-DAC7F2D5BDE3}"/>
              </a:ext>
            </a:extLst>
          </p:cNvPr>
          <p:cNvSpPr txBox="1"/>
          <p:nvPr/>
        </p:nvSpPr>
        <p:spPr>
          <a:xfrm>
            <a:off x="3198249" y="163275"/>
            <a:ext cx="5795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TAHAP PERSIAPAN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F03DF-B6F4-3C09-6778-725F7BB53C3B}"/>
              </a:ext>
            </a:extLst>
          </p:cNvPr>
          <p:cNvSpPr txBox="1"/>
          <p:nvPr/>
        </p:nvSpPr>
        <p:spPr>
          <a:xfrm>
            <a:off x="535857" y="809606"/>
            <a:ext cx="11120285" cy="718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Penetapan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Wilayah Rayon: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3"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MKKSP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memastikan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seluruh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Murid di wilayah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administratifnya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masuk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dalam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penetapan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wilayah rayon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menggunakan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metode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basis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pendekatan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Radius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sekolah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wilayah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administrasi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terkecil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kelurahan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domisili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murid;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Wilayah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administrasi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</a:p>
          <a:p>
            <a:pPr marL="5143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Dalam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satu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wilayah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kabupaten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kota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terdapat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(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satu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lebih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wilayah rayon (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tergantung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jumlah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kelurahan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yang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dalam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wilayah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kabupaten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kota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5143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Untuk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SMA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jenis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wilayah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domisili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yaitu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domisili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reguler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kuota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20%) dan </a:t>
            </a:r>
            <a:r>
              <a:rPr lang="en-ID" sz="2800" b="1" dirty="0" err="1">
                <a:solidFill>
                  <a:srgbClr val="00B0F0"/>
                </a:solidFill>
                <a:latin typeface="Calibri" panose="020F0502020204030204"/>
              </a:rPr>
              <a:t>domisili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sebaran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kuota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15%)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33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16CB4-062D-9051-72DC-2494676E5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3DF5B4-8C9D-9C93-34B0-02276D75EFB9}"/>
              </a:ext>
            </a:extLst>
          </p:cNvPr>
          <p:cNvSpPr txBox="1"/>
          <p:nvPr/>
        </p:nvSpPr>
        <p:spPr>
          <a:xfrm>
            <a:off x="3198249" y="310759"/>
            <a:ext cx="5795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TAHAP PERSIAPAN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D0F08-5BA3-B85F-A055-6A88416B66AA}"/>
              </a:ext>
            </a:extLst>
          </p:cNvPr>
          <p:cNvSpPr txBox="1"/>
          <p:nvPr/>
        </p:nvSpPr>
        <p:spPr>
          <a:xfrm>
            <a:off x="0" y="1860137"/>
            <a:ext cx="1166843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0225" lvl="3" indent="-530225" algn="just">
              <a:spcBef>
                <a:spcPts val="10"/>
              </a:spcBef>
              <a:buFont typeface="+mj-lt"/>
              <a:buAutoNum type="arabicParenR"/>
            </a:pPr>
            <a:r>
              <a:rPr lang="en-ID" sz="2800" b="1" kern="1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Domisili</a:t>
            </a:r>
            <a:r>
              <a:rPr lang="en-ID" sz="2800" b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reguler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diperuntukkan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bagi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berasal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wilayah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rayon yang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diperingkat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kriteria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pemeringkatan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domisili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sampai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mencapai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20% (dua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puluh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persen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tampung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Pendidikan.</a:t>
            </a:r>
          </a:p>
          <a:p>
            <a:pPr marL="530225" lvl="3" indent="-530225" algn="just">
              <a:spcBef>
                <a:spcPts val="10"/>
              </a:spcBef>
              <a:buFont typeface="+mj-lt"/>
              <a:buAutoNum type="arabicParenR"/>
            </a:pPr>
            <a:endParaRPr lang="en-ID" sz="28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225" lvl="3" indent="-530225" algn="just">
              <a:spcBef>
                <a:spcPts val="10"/>
              </a:spcBef>
              <a:buFont typeface="+mj-lt"/>
              <a:buAutoNum type="arabicParenR"/>
            </a:pPr>
            <a:r>
              <a:rPr lang="en-ID" sz="2800" b="1" kern="1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Domisili</a:t>
            </a:r>
            <a:r>
              <a:rPr lang="en-ID" sz="2800" b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sebaran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diperuntukkan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bagi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berasal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semua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kelurahan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wilayah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rayon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dibagi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rata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sejumlah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kelurahan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wilayah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rayon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15% (lima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belas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persen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tampung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lang="en-ID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</a:t>
            </a:r>
            <a:r>
              <a:rPr lang="en-ID" sz="12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1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61F3AB-EEA4-2059-BA82-8229FA5E494C}"/>
              </a:ext>
            </a:extLst>
          </p:cNvPr>
          <p:cNvSpPr txBox="1"/>
          <p:nvPr/>
        </p:nvSpPr>
        <p:spPr>
          <a:xfrm>
            <a:off x="-1384812" y="1069144"/>
            <a:ext cx="5795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DOMISILI SMA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098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33EBC-B4F2-36A7-19C1-9EE901A8D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A6B751-57DB-3F21-2EA1-EE0E1436125F}"/>
              </a:ext>
            </a:extLst>
          </p:cNvPr>
          <p:cNvSpPr txBox="1"/>
          <p:nvPr/>
        </p:nvSpPr>
        <p:spPr>
          <a:xfrm>
            <a:off x="3198249" y="163275"/>
            <a:ext cx="5795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TAHAP PERSIAPAN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0F4F-ADBF-6CE0-656F-6736801436F0}"/>
              </a:ext>
            </a:extLst>
          </p:cNvPr>
          <p:cNvSpPr txBox="1"/>
          <p:nvPr/>
        </p:nvSpPr>
        <p:spPr>
          <a:xfrm>
            <a:off x="373625" y="809606"/>
            <a:ext cx="11120285" cy="8207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Penetapan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Daya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Tampung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n-ID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D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Permendikbudristek</a:t>
            </a:r>
            <a:r>
              <a:rPr lang="en-ID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ID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 </a:t>
            </a:r>
            <a:r>
              <a:rPr lang="en-ID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ID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en-ID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ID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ID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ID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Murid per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Rombongan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Paling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ID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 (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puluh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enam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Murid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SMA/SMK</a:t>
            </a:r>
          </a:p>
          <a:p>
            <a:pPr lvl="1" algn="just">
              <a:defRPr/>
            </a:pP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Ketentuan Jumlah Rombongan Belajar Pada Satuan Pendidikan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57263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SMA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berjumlah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(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36 (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puluh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enam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rombongan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endParaRPr lang="en-ID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7263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SMK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berjumlah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(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72 (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tujuh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puluh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dua)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rombongan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marR="0" lvl="0" indent="-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D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663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5AEB4-11AA-5EB0-C2F9-3C8ED009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548E-B410-4838-9178-4AB259C62BEE}" type="slidenum">
              <a:rPr lang="id-ID" smtClean="0"/>
              <a:t>15</a:t>
            </a:fld>
            <a:endParaRPr lang="id-ID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3B275E-500C-507A-3F99-33B64622E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476417"/>
              </p:ext>
            </p:extLst>
          </p:nvPr>
        </p:nvGraphicFramePr>
        <p:xfrm>
          <a:off x="226142" y="1027331"/>
          <a:ext cx="11739716" cy="5705211"/>
        </p:xfrm>
        <a:graphic>
          <a:graphicData uri="http://schemas.openxmlformats.org/drawingml/2006/table">
            <a:tbl>
              <a:tblPr/>
              <a:tblGrid>
                <a:gridCol w="866133">
                  <a:extLst>
                    <a:ext uri="{9D8B030D-6E8A-4147-A177-3AD203B41FA5}">
                      <a16:colId xmlns:a16="http://schemas.microsoft.com/office/drawing/2014/main" val="1844863032"/>
                    </a:ext>
                  </a:extLst>
                </a:gridCol>
                <a:gridCol w="1079333">
                  <a:extLst>
                    <a:ext uri="{9D8B030D-6E8A-4147-A177-3AD203B41FA5}">
                      <a16:colId xmlns:a16="http://schemas.microsoft.com/office/drawing/2014/main" val="1435759386"/>
                    </a:ext>
                  </a:extLst>
                </a:gridCol>
                <a:gridCol w="1172610">
                  <a:extLst>
                    <a:ext uri="{9D8B030D-6E8A-4147-A177-3AD203B41FA5}">
                      <a16:colId xmlns:a16="http://schemas.microsoft.com/office/drawing/2014/main" val="1249802326"/>
                    </a:ext>
                  </a:extLst>
                </a:gridCol>
                <a:gridCol w="829489">
                  <a:extLst>
                    <a:ext uri="{9D8B030D-6E8A-4147-A177-3AD203B41FA5}">
                      <a16:colId xmlns:a16="http://schemas.microsoft.com/office/drawing/2014/main" val="524975504"/>
                    </a:ext>
                  </a:extLst>
                </a:gridCol>
                <a:gridCol w="869465">
                  <a:extLst>
                    <a:ext uri="{9D8B030D-6E8A-4147-A177-3AD203B41FA5}">
                      <a16:colId xmlns:a16="http://schemas.microsoft.com/office/drawing/2014/main" val="4170107606"/>
                    </a:ext>
                  </a:extLst>
                </a:gridCol>
                <a:gridCol w="1172610">
                  <a:extLst>
                    <a:ext uri="{9D8B030D-6E8A-4147-A177-3AD203B41FA5}">
                      <a16:colId xmlns:a16="http://schemas.microsoft.com/office/drawing/2014/main" val="1351176300"/>
                    </a:ext>
                  </a:extLst>
                </a:gridCol>
                <a:gridCol w="909438">
                  <a:extLst>
                    <a:ext uri="{9D8B030D-6E8A-4147-A177-3AD203B41FA5}">
                      <a16:colId xmlns:a16="http://schemas.microsoft.com/office/drawing/2014/main" val="1921899706"/>
                    </a:ext>
                  </a:extLst>
                </a:gridCol>
                <a:gridCol w="4840638">
                  <a:extLst>
                    <a:ext uri="{9D8B030D-6E8A-4147-A177-3AD203B41FA5}">
                      <a16:colId xmlns:a16="http://schemas.microsoft.com/office/drawing/2014/main" val="3558160527"/>
                    </a:ext>
                  </a:extLst>
                </a:gridCol>
              </a:tblGrid>
              <a:tr h="37206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TA 2024/2025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TA 2025/2026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886528"/>
                  </a:ext>
                </a:extLst>
              </a:tr>
              <a:tr h="74520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Rombel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dapodik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Ruang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dapodik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Selisih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sekarang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dapodik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Rombel Ajuan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Tambah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Rombel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Selisih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903298"/>
                  </a:ext>
                </a:extLst>
              </a:tr>
              <a:tr h="120299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Belum Aman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Bisa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jadi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mungkin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2024/2025 (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saat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Alih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Fungsi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menjadi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Ruang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kemudian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dikembalikan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sarpras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semula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sehingga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terdeteksi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kurang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Solusinya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kembalikan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sarpras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menjadi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teori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apabila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bisa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ditambahkan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teori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sarpras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dapodik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52443"/>
                  </a:ext>
                </a:extLst>
              </a:tr>
              <a:tr h="24804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Belum Aman *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Membuat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proposal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penambahan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rombel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disertai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sarpras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228356"/>
                  </a:ext>
                </a:extLst>
              </a:tr>
              <a:tr h="24804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Belum Aman *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Membuat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proposal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penambahan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rombel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disertai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sarpras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682488"/>
                  </a:ext>
                </a:extLst>
              </a:tr>
              <a:tr h="24804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Aman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92914"/>
                  </a:ext>
                </a:extLst>
              </a:tr>
              <a:tr h="156265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Belum Aman</a:t>
                      </a: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Bisa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jadi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mungkin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2024/2025 (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saat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Alih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Fungsi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menjadi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Ruang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kemudian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dikembalikan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sarpras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semula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sehingga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terdeteksi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kurang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Solusinya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kembalikan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sarpras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menjadi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teori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apabila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bisa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ditambahkan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teori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sarpras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dapodik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penambahan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rombel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tetap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membuat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proposal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penambahan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rombel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disertai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sarpras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1184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32D62BB-B8D2-ADC2-BC3F-5B0EA2D0E3E6}"/>
              </a:ext>
            </a:extLst>
          </p:cNvPr>
          <p:cNvSpPr txBox="1"/>
          <p:nvPr/>
        </p:nvSpPr>
        <p:spPr>
          <a:xfrm>
            <a:off x="1430594" y="163275"/>
            <a:ext cx="907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Calibri" panose="020F0502020204030204"/>
              </a:rPr>
              <a:t>ANALISIS AJUAN ROMBEL KELAS X 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633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FF37B5-0EDB-D7FD-E2BF-E5B726DD9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5F9C26-4DDE-0ADD-94E2-45C6AA44F0D8}"/>
              </a:ext>
            </a:extLst>
          </p:cNvPr>
          <p:cNvSpPr txBox="1"/>
          <p:nvPr/>
        </p:nvSpPr>
        <p:spPr>
          <a:xfrm>
            <a:off x="3198249" y="163275"/>
            <a:ext cx="5795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TAHAP PERSIAPAN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907E6C-2A02-18F0-8BFD-DBBF46574248}"/>
              </a:ext>
            </a:extLst>
          </p:cNvPr>
          <p:cNvSpPr txBox="1"/>
          <p:nvPr/>
        </p:nvSpPr>
        <p:spPr>
          <a:xfrm>
            <a:off x="1150375" y="809606"/>
            <a:ext cx="9202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TAMPILAN DAYA TAMPUNG DI SISTEM SPMB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E75013-6BDA-9F56-EFB3-29B105F6C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109794"/>
              </p:ext>
            </p:extLst>
          </p:nvPr>
        </p:nvGraphicFramePr>
        <p:xfrm>
          <a:off x="248264" y="1863104"/>
          <a:ext cx="11695471" cy="36417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83775">
                  <a:extLst>
                    <a:ext uri="{9D8B030D-6E8A-4147-A177-3AD203B41FA5}">
                      <a16:colId xmlns:a16="http://schemas.microsoft.com/office/drawing/2014/main" val="2726558690"/>
                    </a:ext>
                  </a:extLst>
                </a:gridCol>
                <a:gridCol w="2153264">
                  <a:extLst>
                    <a:ext uri="{9D8B030D-6E8A-4147-A177-3AD203B41FA5}">
                      <a16:colId xmlns:a16="http://schemas.microsoft.com/office/drawing/2014/main" val="219269286"/>
                    </a:ext>
                  </a:extLst>
                </a:gridCol>
                <a:gridCol w="1238865">
                  <a:extLst>
                    <a:ext uri="{9D8B030D-6E8A-4147-A177-3AD203B41FA5}">
                      <a16:colId xmlns:a16="http://schemas.microsoft.com/office/drawing/2014/main" val="1156732571"/>
                    </a:ext>
                  </a:extLst>
                </a:gridCol>
                <a:gridCol w="1429888">
                  <a:extLst>
                    <a:ext uri="{9D8B030D-6E8A-4147-A177-3AD203B41FA5}">
                      <a16:colId xmlns:a16="http://schemas.microsoft.com/office/drawing/2014/main" val="953635200"/>
                    </a:ext>
                  </a:extLst>
                </a:gridCol>
                <a:gridCol w="1615231">
                  <a:extLst>
                    <a:ext uri="{9D8B030D-6E8A-4147-A177-3AD203B41FA5}">
                      <a16:colId xmlns:a16="http://schemas.microsoft.com/office/drawing/2014/main" val="736025003"/>
                    </a:ext>
                  </a:extLst>
                </a:gridCol>
                <a:gridCol w="1914349">
                  <a:extLst>
                    <a:ext uri="{9D8B030D-6E8A-4147-A177-3AD203B41FA5}">
                      <a16:colId xmlns:a16="http://schemas.microsoft.com/office/drawing/2014/main" val="3678888380"/>
                    </a:ext>
                  </a:extLst>
                </a:gridCol>
                <a:gridCol w="1660099">
                  <a:extLst>
                    <a:ext uri="{9D8B030D-6E8A-4147-A177-3AD203B41FA5}">
                      <a16:colId xmlns:a16="http://schemas.microsoft.com/office/drawing/2014/main" val="1153242961"/>
                    </a:ext>
                  </a:extLst>
                </a:gridCol>
              </a:tblGrid>
              <a:tr h="55563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i-FI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DAYA TAMPUNG SATUAN PENDIDIKAN SMA PADA SPMB TAHUN AJARAN 2025/2026</a:t>
                      </a:r>
                      <a:endParaRPr lang="fi-FI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393480"/>
                  </a:ext>
                </a:extLst>
              </a:tr>
              <a:tr h="52246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SATUAN PENDIDIKAN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DAYA TAMPUNG RATA2 TIAP ROMBEL</a:t>
                      </a:r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JUMLAH ROMBEL</a:t>
                      </a:r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DAYA TAMPUNG TOTAL</a:t>
                      </a:r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MURID TIDAK NAIK KELAS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JUMLAH DAYA TAMPUNG SPMB</a:t>
                      </a:r>
                      <a:endParaRPr lang="en-ID" sz="2000" b="1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KETERANGAN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99144"/>
                  </a:ext>
                </a:extLst>
              </a:tr>
              <a:tr h="52246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SMAN A SURABAYA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en-ID" sz="20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252</a:t>
                      </a:r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245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900732"/>
                  </a:ext>
                </a:extLst>
              </a:tr>
              <a:tr h="52246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SMAN B SURABAYA</a:t>
                      </a:r>
                      <a:endParaRPr lang="en-ID" sz="2000" b="1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en-ID" sz="20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324</a:t>
                      </a:r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312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394398"/>
                  </a:ext>
                </a:extLst>
              </a:tr>
              <a:tr h="52246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SMAN C SURABAYA</a:t>
                      </a:r>
                      <a:endParaRPr lang="en-ID" sz="2000" b="1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en-ID" sz="20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340</a:t>
                      </a:r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 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340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Ada 5 Ruang Kelas kecil isi 32 Murid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236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3D9A76-6710-A35B-4C18-B96D5E32CEFD}"/>
              </a:ext>
            </a:extLst>
          </p:cNvPr>
          <p:cNvSpPr txBox="1"/>
          <p:nvPr/>
        </p:nvSpPr>
        <p:spPr>
          <a:xfrm>
            <a:off x="248264" y="5725228"/>
            <a:ext cx="788485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Warna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Merah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Dilaporkan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 Pusat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279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DF4E91-E9D1-3528-92F3-D10052416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3553FF-6834-A0DE-3069-508D1F105EC2}"/>
              </a:ext>
            </a:extLst>
          </p:cNvPr>
          <p:cNvSpPr txBox="1"/>
          <p:nvPr/>
        </p:nvSpPr>
        <p:spPr>
          <a:xfrm>
            <a:off x="3198249" y="163275"/>
            <a:ext cx="5795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TAHAP PERSIAPAN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54417C-45DF-D9A9-434B-4309977FC1CE}"/>
              </a:ext>
            </a:extLst>
          </p:cNvPr>
          <p:cNvSpPr txBox="1"/>
          <p:nvPr/>
        </p:nvSpPr>
        <p:spPr>
          <a:xfrm>
            <a:off x="1150375" y="809606"/>
            <a:ext cx="9202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TAMPILAN DAYA TAMPUNG DI SISTEM SPMB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2A743C-E572-93E4-5D6C-3E060DC24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55958"/>
              </p:ext>
            </p:extLst>
          </p:nvPr>
        </p:nvGraphicFramePr>
        <p:xfrm>
          <a:off x="248264" y="1877853"/>
          <a:ext cx="11695471" cy="35450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83775">
                  <a:extLst>
                    <a:ext uri="{9D8B030D-6E8A-4147-A177-3AD203B41FA5}">
                      <a16:colId xmlns:a16="http://schemas.microsoft.com/office/drawing/2014/main" val="2726558690"/>
                    </a:ext>
                  </a:extLst>
                </a:gridCol>
                <a:gridCol w="2153264">
                  <a:extLst>
                    <a:ext uri="{9D8B030D-6E8A-4147-A177-3AD203B41FA5}">
                      <a16:colId xmlns:a16="http://schemas.microsoft.com/office/drawing/2014/main" val="219269286"/>
                    </a:ext>
                  </a:extLst>
                </a:gridCol>
                <a:gridCol w="1238865">
                  <a:extLst>
                    <a:ext uri="{9D8B030D-6E8A-4147-A177-3AD203B41FA5}">
                      <a16:colId xmlns:a16="http://schemas.microsoft.com/office/drawing/2014/main" val="1156732571"/>
                    </a:ext>
                  </a:extLst>
                </a:gridCol>
                <a:gridCol w="1429888">
                  <a:extLst>
                    <a:ext uri="{9D8B030D-6E8A-4147-A177-3AD203B41FA5}">
                      <a16:colId xmlns:a16="http://schemas.microsoft.com/office/drawing/2014/main" val="953635200"/>
                    </a:ext>
                  </a:extLst>
                </a:gridCol>
                <a:gridCol w="1615231">
                  <a:extLst>
                    <a:ext uri="{9D8B030D-6E8A-4147-A177-3AD203B41FA5}">
                      <a16:colId xmlns:a16="http://schemas.microsoft.com/office/drawing/2014/main" val="736025003"/>
                    </a:ext>
                  </a:extLst>
                </a:gridCol>
                <a:gridCol w="1914349">
                  <a:extLst>
                    <a:ext uri="{9D8B030D-6E8A-4147-A177-3AD203B41FA5}">
                      <a16:colId xmlns:a16="http://schemas.microsoft.com/office/drawing/2014/main" val="3678888380"/>
                    </a:ext>
                  </a:extLst>
                </a:gridCol>
                <a:gridCol w="1660099">
                  <a:extLst>
                    <a:ext uri="{9D8B030D-6E8A-4147-A177-3AD203B41FA5}">
                      <a16:colId xmlns:a16="http://schemas.microsoft.com/office/drawing/2014/main" val="1153242961"/>
                    </a:ext>
                  </a:extLst>
                </a:gridCol>
              </a:tblGrid>
              <a:tr h="55563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i-FI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DAYA TAMPUNG SATUAN PENDIDIKAN SMK PADA SPMB TAHUN AJARAN 2025/2026</a:t>
                      </a:r>
                      <a:endParaRPr lang="fi-FI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393480"/>
                  </a:ext>
                </a:extLst>
              </a:tr>
              <a:tr h="52246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SATUAN PENDIDIKAN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DAYA TAMPUNG RATA2 TIAP ROMBEL</a:t>
                      </a:r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JUMLAH ROMBEL</a:t>
                      </a:r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DAYA TAMPUNG TOTAL</a:t>
                      </a:r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MURID TIDAK NAIK KELAS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JUMLAH DAYA TAMPUNG SPMB</a:t>
                      </a:r>
                      <a:endParaRPr lang="en-ID" sz="2000" b="1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KETERANGAN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99144"/>
                  </a:ext>
                </a:extLst>
              </a:tr>
              <a:tr h="52246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SMKN A SURABAYA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900732"/>
                  </a:ext>
                </a:extLst>
              </a:tr>
              <a:tr h="52246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KONSENTRASI KEAHLIAN 1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394398"/>
                  </a:ext>
                </a:extLst>
              </a:tr>
              <a:tr h="5224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KONSENTRASI KEAHLIAN 2</a:t>
                      </a:r>
                      <a:endParaRPr kumimoji="0" lang="en-ID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102</a:t>
                      </a:r>
                      <a:endParaRPr lang="en-ID" sz="20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 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ID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Ada 1 Ruang Kelas kecil isi 30 Murid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236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760286-860A-F1C0-1D77-C909DE01DC63}"/>
              </a:ext>
            </a:extLst>
          </p:cNvPr>
          <p:cNvSpPr txBox="1"/>
          <p:nvPr/>
        </p:nvSpPr>
        <p:spPr>
          <a:xfrm>
            <a:off x="248264" y="5725228"/>
            <a:ext cx="788485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Warna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Merah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Dilaporkan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 Pusat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232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4E2216-6B9B-09F1-C190-65457816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CFD2BC-21A1-89EE-8ED3-0AD12393059E}"/>
              </a:ext>
            </a:extLst>
          </p:cNvPr>
          <p:cNvSpPr txBox="1"/>
          <p:nvPr/>
        </p:nvSpPr>
        <p:spPr>
          <a:xfrm>
            <a:off x="3198249" y="0"/>
            <a:ext cx="5795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TAHAP PERSIAPAN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ED653-62FF-98A3-66B4-7DBBA97E429B}"/>
              </a:ext>
            </a:extLst>
          </p:cNvPr>
          <p:cNvSpPr txBox="1"/>
          <p:nvPr/>
        </p:nvSpPr>
        <p:spPr>
          <a:xfrm>
            <a:off x="388374" y="646331"/>
            <a:ext cx="1141525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PANITIA PELAKSANA SPMB 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Keanggotaan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panitia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SPMB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tingkat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daerah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provinsi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dapat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melibatkan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perangkat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daerah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terkait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antara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lain: </a:t>
            </a:r>
          </a:p>
          <a:p>
            <a:pPr marL="1076325" marR="0" lvl="0" indent="-5461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Dinas Pendidikan; </a:t>
            </a:r>
          </a:p>
          <a:p>
            <a:pPr marL="1076325" marR="0" lvl="0" indent="-5461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Dinas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Dukcapil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</a:p>
          <a:p>
            <a:pPr marL="1076325" marR="0" lvl="0" indent="-5461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Dinas Sosial; dan </a:t>
            </a:r>
          </a:p>
          <a:p>
            <a:pPr marL="1076325" marR="0" lvl="0" indent="-5461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organisasi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perangkat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daerah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yang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menyelenggarakan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urusan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pemerintahan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bidang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komunikasi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informatika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Kepala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Cabang Dinas Pendidikan Wilayah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membentuk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panitia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SPMB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tingkat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Cabang Dinas Pendidikan Wilayah.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3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Kepala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Satuan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Pendidikan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membentuk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panitia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SPMB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tingkat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Satuan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Pendidikan.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Keanggotaan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panitia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SPMB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tingkat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Satuan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Pendidikan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terdiri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pendidik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dan/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atau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tenaga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kependidikan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54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7A00F-82AF-E1C3-C3BC-DAC7F2D5BDE3}"/>
              </a:ext>
            </a:extLst>
          </p:cNvPr>
          <p:cNvSpPr txBox="1"/>
          <p:nvPr/>
        </p:nvSpPr>
        <p:spPr>
          <a:xfrm>
            <a:off x="3198249" y="163275"/>
            <a:ext cx="5795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TAHAP PERSIAPAN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F03DF-B6F4-3C09-6778-725F7BB53C3B}"/>
              </a:ext>
            </a:extLst>
          </p:cNvPr>
          <p:cNvSpPr txBox="1"/>
          <p:nvPr/>
        </p:nvSpPr>
        <p:spPr>
          <a:xfrm>
            <a:off x="535857" y="1000859"/>
            <a:ext cx="1112028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Sosialisasi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SPMB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Dinas Pendidikan paling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sedikit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sosialisasi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Cabang Dinas Pendidikan Wilayah;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Pendidikan,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operator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Pendidikan;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Musyawarah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Pendidikan (MKKSP);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Musyawarah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Pendamping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Pendidikan (MKPSP);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Dinas Pendidikan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Kabupaten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/Kota;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Dewan Pendidikan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Kantor wilayah/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kantor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kementerian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menyelenggarakan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urusan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agama; dan/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Orang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wali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calon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murid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274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122" y="1761543"/>
            <a:ext cx="116597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GB" sz="3200" b="1" dirty="0">
                <a:solidFill>
                  <a:srgbClr val="FFFF00"/>
                </a:solidFill>
                <a:latin typeface="arial" panose="020B0604020202020204" pitchFamily="34" charset="0"/>
              </a:rPr>
              <a:t>PERATURAN MENTERI PENDIDIKAN DASAR DAN MENENGAH REPUBLIK INDONESIA NOMOR 3 TAHUN 2025 TENTANG SISTEM PENERIMAAN MURID BARU (SPMB)</a:t>
            </a:r>
          </a:p>
          <a:p>
            <a:pPr algn="just"/>
            <a:endParaRPr lang="en-GB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452438" algn="just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51695E-3602-1639-B526-7CD99709BBBE}"/>
              </a:ext>
            </a:extLst>
          </p:cNvPr>
          <p:cNvSpPr/>
          <p:nvPr/>
        </p:nvSpPr>
        <p:spPr>
          <a:xfrm>
            <a:off x="330032" y="714408"/>
            <a:ext cx="11659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LANDASAN</a:t>
            </a:r>
          </a:p>
        </p:txBody>
      </p:sp>
    </p:spTree>
    <p:extLst>
      <p:ext uri="{BB962C8B-B14F-4D97-AF65-F5344CB8AC3E}">
        <p14:creationId xmlns:p14="http://schemas.microsoft.com/office/powerpoint/2010/main" val="1812408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814CC5-5909-0255-D1C1-395ED3976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15E56E-31D4-B7B4-6637-8E84CACB28DB}"/>
              </a:ext>
            </a:extLst>
          </p:cNvPr>
          <p:cNvSpPr txBox="1"/>
          <p:nvPr/>
        </p:nvSpPr>
        <p:spPr>
          <a:xfrm>
            <a:off x="3198249" y="163275"/>
            <a:ext cx="5795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TAHAP PERSIAPAN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B7FCF-0D4E-121F-4A81-2E85FCAF7DA9}"/>
              </a:ext>
            </a:extLst>
          </p:cNvPr>
          <p:cNvSpPr txBox="1"/>
          <p:nvPr/>
        </p:nvSpPr>
        <p:spPr>
          <a:xfrm>
            <a:off x="535857" y="1413814"/>
            <a:ext cx="111202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Sosialisasi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SPMB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Satuan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Pendidikan paling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sedikit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melakukan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sosialisasi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kepada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Orang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wali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calon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Murid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baru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Dan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ID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Calon Murid </a:t>
            </a:r>
            <a:r>
              <a:rPr lang="en-ID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4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7A00F-82AF-E1C3-C3BC-DAC7F2D5BDE3}"/>
              </a:ext>
            </a:extLst>
          </p:cNvPr>
          <p:cNvSpPr txBox="1"/>
          <p:nvPr/>
        </p:nvSpPr>
        <p:spPr>
          <a:xfrm>
            <a:off x="3198249" y="163275"/>
            <a:ext cx="5795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TAHAP PERSIAPAN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F03DF-B6F4-3C09-6778-725F7BB53C3B}"/>
              </a:ext>
            </a:extLst>
          </p:cNvPr>
          <p:cNvSpPr txBox="1"/>
          <p:nvPr/>
        </p:nvSpPr>
        <p:spPr>
          <a:xfrm>
            <a:off x="535857" y="1130905"/>
            <a:ext cx="11120285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Sosialisasi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SPMB yang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oleh Dinas Pendidikan dan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Pendidikan paling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sedikit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Menteri Pendidikan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Dasar dan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Menengah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Republik Indonesia 3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Murid Baru;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Penetapan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wilayah rayon;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Penetapan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tampung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Petunjuk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Teknis SPMB di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SPMB online; dan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Hal-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dilarang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oleh orang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wali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murid dan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Panitia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SPMB.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290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7A00F-82AF-E1C3-C3BC-DAC7F2D5BDE3}"/>
              </a:ext>
            </a:extLst>
          </p:cNvPr>
          <p:cNvSpPr txBox="1"/>
          <p:nvPr/>
        </p:nvSpPr>
        <p:spPr>
          <a:xfrm>
            <a:off x="3198249" y="163275"/>
            <a:ext cx="5795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TAHAP PERSIAPAN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F03DF-B6F4-3C09-6778-725F7BB53C3B}"/>
              </a:ext>
            </a:extLst>
          </p:cNvPr>
          <p:cNvSpPr txBox="1"/>
          <p:nvPr/>
        </p:nvSpPr>
        <p:spPr>
          <a:xfrm>
            <a:off x="535857" y="809606"/>
            <a:ext cx="1112028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Sosialisasi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SPMB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bimbingan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komite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Pendidikan;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forum MKKSP;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forum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penyampaian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milik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Daerah;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milik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Pendidikan;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papan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pengumuman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Pendidikan;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setempat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dan/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lain yang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diakses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290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5E735-6D3C-5212-ADAB-35A48302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15" y="0"/>
            <a:ext cx="11830665" cy="110433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PERSYARATAN SPMB 2025</a:t>
            </a:r>
            <a:endParaRPr lang="en-ID" b="1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5926F-F0BE-31DA-B33F-33EB660DEB73}"/>
              </a:ext>
            </a:extLst>
          </p:cNvPr>
          <p:cNvSpPr txBox="1"/>
          <p:nvPr/>
        </p:nvSpPr>
        <p:spPr>
          <a:xfrm>
            <a:off x="233515" y="1104337"/>
            <a:ext cx="1138821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D" sz="2400" b="1" dirty="0" err="1">
                <a:solidFill>
                  <a:srgbClr val="FFFF00"/>
                </a:solidFill>
              </a:rPr>
              <a:t>Berusia</a:t>
            </a:r>
            <a:r>
              <a:rPr lang="en-ID" sz="2400" b="1" dirty="0">
                <a:solidFill>
                  <a:srgbClr val="FFFF00"/>
                </a:solidFill>
              </a:rPr>
              <a:t> paling </a:t>
            </a:r>
            <a:r>
              <a:rPr lang="en-ID" sz="2400" b="1" dirty="0" err="1">
                <a:solidFill>
                  <a:srgbClr val="FFFF00"/>
                </a:solidFill>
              </a:rPr>
              <a:t>tinggi</a:t>
            </a:r>
            <a:r>
              <a:rPr lang="en-ID" sz="2400" b="1" dirty="0">
                <a:solidFill>
                  <a:srgbClr val="FFFF00"/>
                </a:solidFill>
              </a:rPr>
              <a:t> 21 (dua </a:t>
            </a:r>
            <a:r>
              <a:rPr lang="en-ID" sz="2400" b="1" dirty="0" err="1">
                <a:solidFill>
                  <a:srgbClr val="FFFF00"/>
                </a:solidFill>
              </a:rPr>
              <a:t>puluh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satu</a:t>
            </a:r>
            <a:r>
              <a:rPr lang="en-ID" sz="2400" b="1" dirty="0">
                <a:solidFill>
                  <a:srgbClr val="FFFF00"/>
                </a:solidFill>
              </a:rPr>
              <a:t>) </a:t>
            </a:r>
            <a:r>
              <a:rPr lang="en-ID" sz="2400" b="1" dirty="0" err="1">
                <a:solidFill>
                  <a:srgbClr val="FFFF00"/>
                </a:solidFill>
              </a:rPr>
              <a:t>tahun</a:t>
            </a:r>
            <a:r>
              <a:rPr lang="en-ID" sz="2400" b="1" dirty="0">
                <a:solidFill>
                  <a:srgbClr val="FFFF00"/>
                </a:solidFill>
              </a:rPr>
              <a:t> pada </a:t>
            </a:r>
            <a:r>
              <a:rPr lang="en-ID" sz="2400" b="1" dirty="0" err="1">
                <a:solidFill>
                  <a:srgbClr val="FFFF00"/>
                </a:solidFill>
              </a:rPr>
              <a:t>tanggal</a:t>
            </a:r>
            <a:r>
              <a:rPr lang="en-ID" sz="2400" b="1" dirty="0">
                <a:solidFill>
                  <a:srgbClr val="FFFF00"/>
                </a:solidFill>
              </a:rPr>
              <a:t> 1 Juli 2025, </a:t>
            </a:r>
            <a:r>
              <a:rPr lang="en-ID" sz="2400" b="1" dirty="0" err="1">
                <a:solidFill>
                  <a:srgbClr val="FFFF00"/>
                </a:solidFill>
              </a:rPr>
              <a:t>dibuktikan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dengan</a:t>
            </a:r>
            <a:r>
              <a:rPr lang="en-ID" sz="2400" b="1" dirty="0">
                <a:solidFill>
                  <a:srgbClr val="FFFF00"/>
                </a:solidFill>
              </a:rPr>
              <a:t>:</a:t>
            </a:r>
          </a:p>
          <a:p>
            <a:pPr marL="722313" lvl="1" indent="-368300" algn="just">
              <a:buFont typeface="+mj-lt"/>
              <a:buAutoNum type="alphaLcPeriod"/>
            </a:pPr>
            <a:r>
              <a:rPr lang="en-ID" sz="2400" b="1" dirty="0" err="1">
                <a:solidFill>
                  <a:srgbClr val="FFFF00"/>
                </a:solidFill>
              </a:rPr>
              <a:t>Akta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kelahiran</a:t>
            </a:r>
            <a:r>
              <a:rPr lang="en-ID" sz="2400" b="1" dirty="0">
                <a:solidFill>
                  <a:srgbClr val="FFFF00"/>
                </a:solidFill>
              </a:rPr>
              <a:t>; </a:t>
            </a:r>
            <a:r>
              <a:rPr lang="en-ID" sz="2400" b="1" dirty="0" err="1">
                <a:solidFill>
                  <a:srgbClr val="FFFF00"/>
                </a:solidFill>
              </a:rPr>
              <a:t>atau</a:t>
            </a:r>
            <a:endParaRPr lang="en-ID" sz="2400" b="1" dirty="0">
              <a:solidFill>
                <a:srgbClr val="FFFF00"/>
              </a:solidFill>
            </a:endParaRPr>
          </a:p>
          <a:p>
            <a:pPr marL="722313" lvl="1" indent="-368300" algn="just">
              <a:buFont typeface="+mj-lt"/>
              <a:buAutoNum type="alphaLcPeriod"/>
            </a:pPr>
            <a:r>
              <a:rPr lang="en-ID" sz="2400" b="1" dirty="0">
                <a:solidFill>
                  <a:srgbClr val="FFFF00"/>
                </a:solidFill>
              </a:rPr>
              <a:t>Surat </a:t>
            </a:r>
            <a:r>
              <a:rPr lang="en-ID" sz="2400" b="1" dirty="0" err="1">
                <a:solidFill>
                  <a:srgbClr val="FFFF00"/>
                </a:solidFill>
              </a:rPr>
              <a:t>keterangan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lahir</a:t>
            </a:r>
            <a:r>
              <a:rPr lang="en-ID" sz="2400" b="1" dirty="0">
                <a:solidFill>
                  <a:srgbClr val="FFFF00"/>
                </a:solidFill>
              </a:rPr>
              <a:t> yang </a:t>
            </a:r>
            <a:r>
              <a:rPr lang="en-ID" sz="2400" b="1" dirty="0" err="1">
                <a:solidFill>
                  <a:srgbClr val="FFFF00"/>
                </a:solidFill>
              </a:rPr>
              <a:t>dikeluarkan</a:t>
            </a:r>
            <a:r>
              <a:rPr lang="en-ID" sz="2400" b="1" dirty="0">
                <a:solidFill>
                  <a:srgbClr val="FFFF00"/>
                </a:solidFill>
              </a:rPr>
              <a:t> oleh </a:t>
            </a:r>
            <a:r>
              <a:rPr lang="en-ID" sz="2400" b="1" dirty="0" err="1">
                <a:solidFill>
                  <a:srgbClr val="FFFF00"/>
                </a:solidFill>
              </a:rPr>
              <a:t>pihak</a:t>
            </a:r>
            <a:r>
              <a:rPr lang="en-ID" sz="2400" b="1" dirty="0">
                <a:solidFill>
                  <a:srgbClr val="FFFF00"/>
                </a:solidFill>
              </a:rPr>
              <a:t> yang </a:t>
            </a:r>
            <a:r>
              <a:rPr lang="en-ID" sz="2400" b="1" dirty="0" err="1">
                <a:solidFill>
                  <a:srgbClr val="FFFF00"/>
                </a:solidFill>
              </a:rPr>
              <a:t>berwenang</a:t>
            </a:r>
            <a:r>
              <a:rPr lang="en-ID" sz="2400" b="1" dirty="0">
                <a:solidFill>
                  <a:srgbClr val="FFFF00"/>
                </a:solidFill>
              </a:rPr>
              <a:t> dan </a:t>
            </a:r>
            <a:r>
              <a:rPr lang="en-ID" sz="2400" b="1" dirty="0" err="1">
                <a:solidFill>
                  <a:srgbClr val="FFFF00"/>
                </a:solidFill>
              </a:rPr>
              <a:t>dilegalisasi</a:t>
            </a:r>
            <a:r>
              <a:rPr lang="en-ID" sz="2400" b="1" dirty="0">
                <a:solidFill>
                  <a:srgbClr val="FFFF00"/>
                </a:solidFill>
              </a:rPr>
              <a:t> oleh </a:t>
            </a:r>
            <a:r>
              <a:rPr lang="en-ID" sz="2400" b="1" dirty="0" err="1">
                <a:solidFill>
                  <a:srgbClr val="FFFF00"/>
                </a:solidFill>
              </a:rPr>
              <a:t>lurah</a:t>
            </a:r>
            <a:r>
              <a:rPr lang="en-ID" sz="2400" b="1" dirty="0">
                <a:solidFill>
                  <a:srgbClr val="FFFF00"/>
                </a:solidFill>
              </a:rPr>
              <a:t>/</a:t>
            </a:r>
            <a:r>
              <a:rPr lang="en-ID" sz="2400" b="1" dirty="0" err="1">
                <a:solidFill>
                  <a:srgbClr val="FFFF00"/>
                </a:solidFill>
              </a:rPr>
              <a:t>kepala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desa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atau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pejabat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setempat</a:t>
            </a:r>
            <a:r>
              <a:rPr lang="en-ID" sz="2400" b="1" dirty="0">
                <a:solidFill>
                  <a:srgbClr val="FFFF00"/>
                </a:solidFill>
              </a:rPr>
              <a:t> lain yang </a:t>
            </a:r>
            <a:r>
              <a:rPr lang="en-ID" sz="2400" b="1" dirty="0" err="1">
                <a:solidFill>
                  <a:srgbClr val="FFFF00"/>
                </a:solidFill>
              </a:rPr>
              <a:t>berwenang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sesuai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dengan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domisili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calon</a:t>
            </a:r>
            <a:r>
              <a:rPr lang="en-ID" sz="2400" b="1" dirty="0">
                <a:solidFill>
                  <a:srgbClr val="FFFF00"/>
                </a:solidFill>
              </a:rPr>
              <a:t> Murid.</a:t>
            </a:r>
          </a:p>
          <a:p>
            <a:pPr marL="0" lvl="1" algn="just"/>
            <a:endParaRPr lang="en-ID" sz="2400" b="1" dirty="0">
              <a:solidFill>
                <a:srgbClr val="FFFF00"/>
              </a:solidFill>
            </a:endParaRPr>
          </a:p>
          <a:p>
            <a:pPr marL="354013" lvl="1" indent="-354013" algn="just">
              <a:buFont typeface="+mj-lt"/>
              <a:buAutoNum type="arabicPeriod" startAt="2"/>
            </a:pPr>
            <a:r>
              <a:rPr lang="en-ID" sz="2400" b="1" dirty="0">
                <a:solidFill>
                  <a:srgbClr val="FFFF00"/>
                </a:solidFill>
              </a:rPr>
              <a:t>Telah </a:t>
            </a:r>
            <a:r>
              <a:rPr lang="en-ID" sz="2400" b="1" dirty="0" err="1">
                <a:solidFill>
                  <a:srgbClr val="FFFF00"/>
                </a:solidFill>
              </a:rPr>
              <a:t>menyelesaikan</a:t>
            </a:r>
            <a:r>
              <a:rPr lang="en-ID" sz="2400" b="1" dirty="0">
                <a:solidFill>
                  <a:srgbClr val="FFFF00"/>
                </a:solidFill>
              </a:rPr>
              <a:t> SMP </a:t>
            </a:r>
            <a:r>
              <a:rPr lang="en-ID" sz="2400" b="1" dirty="0" err="1">
                <a:solidFill>
                  <a:srgbClr val="FFFF00"/>
                </a:solidFill>
              </a:rPr>
              <a:t>atau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bentuk</a:t>
            </a:r>
            <a:r>
              <a:rPr lang="en-ID" sz="2400" b="1" dirty="0">
                <a:solidFill>
                  <a:srgbClr val="FFFF00"/>
                </a:solidFill>
              </a:rPr>
              <a:t> lain yang </a:t>
            </a:r>
            <a:r>
              <a:rPr lang="en-ID" sz="2400" b="1" dirty="0" err="1">
                <a:solidFill>
                  <a:srgbClr val="FFFF00"/>
                </a:solidFill>
              </a:rPr>
              <a:t>sederajat</a:t>
            </a:r>
            <a:r>
              <a:rPr lang="en-ID" sz="2400" b="1" dirty="0">
                <a:solidFill>
                  <a:srgbClr val="FFFF00"/>
                </a:solidFill>
              </a:rPr>
              <a:t>, </a:t>
            </a:r>
            <a:r>
              <a:rPr lang="en-ID" sz="2400" b="1" dirty="0" err="1">
                <a:solidFill>
                  <a:srgbClr val="FFFF00"/>
                </a:solidFill>
              </a:rPr>
              <a:t>dibuktikan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dengan</a:t>
            </a:r>
            <a:r>
              <a:rPr lang="en-ID" sz="2400" b="1" dirty="0">
                <a:solidFill>
                  <a:srgbClr val="FFFF00"/>
                </a:solidFill>
              </a:rPr>
              <a:t>:</a:t>
            </a:r>
          </a:p>
          <a:p>
            <a:pPr marL="722313" lvl="1" indent="-368300" algn="just">
              <a:buFont typeface="+mj-lt"/>
              <a:buAutoNum type="alphaLcPeriod"/>
            </a:pPr>
            <a:r>
              <a:rPr lang="fi-FI" sz="2400" b="1" dirty="0">
                <a:solidFill>
                  <a:srgbClr val="FFFF00"/>
                </a:solidFill>
              </a:rPr>
              <a:t>Ijazah; </a:t>
            </a:r>
          </a:p>
          <a:p>
            <a:pPr marL="722313" lvl="1" indent="-368300" algn="just">
              <a:buFont typeface="+mj-lt"/>
              <a:buAutoNum type="alphaLcPeriod"/>
            </a:pPr>
            <a:r>
              <a:rPr lang="fi-FI" sz="2400" b="1" dirty="0">
                <a:solidFill>
                  <a:srgbClr val="FFFF00"/>
                </a:solidFill>
              </a:rPr>
              <a:t>Surat keterangan lulus, atau </a:t>
            </a:r>
          </a:p>
          <a:p>
            <a:pPr marL="722313" lvl="1" indent="-368300" algn="just">
              <a:buFont typeface="+mj-lt"/>
              <a:buAutoNum type="alphaLcPeriod"/>
            </a:pPr>
            <a:r>
              <a:rPr lang="fi-FI" sz="2400" b="1" dirty="0">
                <a:solidFill>
                  <a:srgbClr val="FFFF00"/>
                </a:solidFill>
              </a:rPr>
              <a:t>Surat Keterangan Kelas 9 (kelas terakhir).</a:t>
            </a:r>
            <a:endParaRPr lang="en-ID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06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E6EB3C-104D-989D-0470-820E106D4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8798-2B22-4AA4-A2C2-4149D2A1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15" y="-117987"/>
            <a:ext cx="11830665" cy="110433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PERSYARATAN SPMB 2025</a:t>
            </a:r>
            <a:endParaRPr lang="en-ID" b="1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76B89-E65E-955B-B8DA-3FF839D225B9}"/>
              </a:ext>
            </a:extLst>
          </p:cNvPr>
          <p:cNvSpPr txBox="1"/>
          <p:nvPr/>
        </p:nvSpPr>
        <p:spPr>
          <a:xfrm>
            <a:off x="233515" y="691383"/>
            <a:ext cx="1138821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marR="0" lvl="0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Lulusan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SMP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bentuk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lain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sederajat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tahun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2025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sebelumnya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54013" marR="0" lvl="0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ID" sz="2400" b="1" dirty="0" err="1">
                <a:solidFill>
                  <a:srgbClr val="00B0F0"/>
                </a:solidFill>
                <a:latin typeface="Century Gothic" panose="020B0502020202020204"/>
              </a:rPr>
              <a:t>Lulusan</a:t>
            </a:r>
            <a:r>
              <a:rPr lang="en-ID" sz="2400" b="1" dirty="0">
                <a:solidFill>
                  <a:srgbClr val="00B0F0"/>
                </a:solidFill>
                <a:latin typeface="Century Gothic" panose="020B0502020202020204"/>
              </a:rPr>
              <a:t> SMP </a:t>
            </a:r>
            <a:r>
              <a:rPr lang="en-ID" sz="2400" b="1" dirty="0" err="1">
                <a:solidFill>
                  <a:srgbClr val="00B0F0"/>
                </a:solidFill>
                <a:latin typeface="Century Gothic" panose="020B0502020202020204"/>
              </a:rPr>
              <a:t>atau</a:t>
            </a:r>
            <a:r>
              <a:rPr lang="en-ID" sz="2400" b="1" dirty="0">
                <a:solidFill>
                  <a:srgbClr val="00B0F0"/>
                </a:solidFill>
                <a:latin typeface="Century Gothic" panose="020B0502020202020204"/>
              </a:rPr>
              <a:t> </a:t>
            </a:r>
            <a:r>
              <a:rPr lang="en-ID" sz="2400" b="1" dirty="0" err="1">
                <a:solidFill>
                  <a:srgbClr val="00B0F0"/>
                </a:solidFill>
                <a:latin typeface="Century Gothic" panose="020B0502020202020204"/>
              </a:rPr>
              <a:t>bentuk</a:t>
            </a:r>
            <a:r>
              <a:rPr lang="en-ID" sz="2400" b="1" dirty="0">
                <a:solidFill>
                  <a:srgbClr val="00B0F0"/>
                </a:solidFill>
                <a:latin typeface="Century Gothic" panose="020B0502020202020204"/>
              </a:rPr>
              <a:t> lain yang </a:t>
            </a:r>
            <a:r>
              <a:rPr lang="en-ID" sz="2400" b="1" dirty="0" err="1">
                <a:solidFill>
                  <a:srgbClr val="00B0F0"/>
                </a:solidFill>
                <a:latin typeface="Century Gothic" panose="020B0502020202020204"/>
              </a:rPr>
              <a:t>sederajat</a:t>
            </a:r>
            <a:r>
              <a:rPr lang="en-ID" sz="2400" b="1" dirty="0">
                <a:solidFill>
                  <a:srgbClr val="00B0F0"/>
                </a:solidFill>
                <a:latin typeface="Century Gothic" panose="020B0502020202020204"/>
              </a:rPr>
              <a:t> </a:t>
            </a:r>
            <a:r>
              <a:rPr lang="en-ID" sz="2400" b="1" dirty="0" err="1">
                <a:solidFill>
                  <a:srgbClr val="00B0F0"/>
                </a:solidFill>
                <a:latin typeface="Century Gothic" panose="020B0502020202020204"/>
              </a:rPr>
              <a:t>sebelum</a:t>
            </a:r>
            <a:r>
              <a:rPr lang="en-ID" sz="2400" b="1" dirty="0">
                <a:solidFill>
                  <a:srgbClr val="00B0F0"/>
                </a:solidFill>
                <a:latin typeface="Century Gothic" panose="020B0502020202020204"/>
              </a:rPr>
              <a:t> </a:t>
            </a:r>
            <a:r>
              <a:rPr lang="en-ID" sz="2400" b="1" dirty="0" err="1">
                <a:solidFill>
                  <a:srgbClr val="00B0F0"/>
                </a:solidFill>
                <a:latin typeface="Century Gothic" panose="020B0502020202020204"/>
              </a:rPr>
              <a:t>tahun</a:t>
            </a:r>
            <a:r>
              <a:rPr lang="en-ID" sz="2400" b="1" dirty="0">
                <a:solidFill>
                  <a:srgbClr val="00B0F0"/>
                </a:solidFill>
                <a:latin typeface="Century Gothic" panose="020B0502020202020204"/>
              </a:rPr>
              <a:t> 2025, </a:t>
            </a:r>
            <a:r>
              <a:rPr lang="en-ID" sz="2400" b="1" dirty="0" err="1">
                <a:solidFill>
                  <a:srgbClr val="00B0F0"/>
                </a:solidFill>
                <a:latin typeface="Century Gothic" panose="020B0502020202020204"/>
              </a:rPr>
              <a:t>dengan</a:t>
            </a:r>
            <a:r>
              <a:rPr lang="en-ID" sz="2400" b="1" dirty="0">
                <a:solidFill>
                  <a:srgbClr val="00B0F0"/>
                </a:solidFill>
                <a:latin typeface="Century Gothic" panose="020B0502020202020204"/>
              </a:rPr>
              <a:t> </a:t>
            </a:r>
            <a:r>
              <a:rPr lang="en-ID" sz="2400" b="1" dirty="0" err="1">
                <a:solidFill>
                  <a:srgbClr val="00B0F0"/>
                </a:solidFill>
                <a:latin typeface="Century Gothic" panose="020B0502020202020204"/>
              </a:rPr>
              <a:t>ketentuan</a:t>
            </a:r>
            <a:r>
              <a:rPr lang="en-ID" sz="2400" b="1" dirty="0">
                <a:solidFill>
                  <a:srgbClr val="00B0F0"/>
                </a:solidFill>
                <a:latin typeface="Century Gothic" panose="020B0502020202020204"/>
              </a:rPr>
              <a:t>:</a:t>
            </a:r>
          </a:p>
          <a:p>
            <a:pPr marL="722313" marR="0" lvl="0" indent="-3683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tidak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sedang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sekolah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di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Pendidikan SMA/SMK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bentuk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lain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sederajat</a:t>
            </a:r>
            <a:r>
              <a:rPr lang="en-ID" sz="2400" b="1" dirty="0">
                <a:solidFill>
                  <a:srgbClr val="00B0F0"/>
                </a:solidFill>
                <a:latin typeface="Century Gothic" panose="020B0502020202020204"/>
              </a:rPr>
              <a:t>,</a:t>
            </a:r>
          </a:p>
          <a:p>
            <a:pPr marL="722313" marR="0" lvl="0" indent="-3683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tidak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tercatat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sebagai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aktif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di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Dapodik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Emis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dibuktikan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pernyataan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orang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tua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wali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dari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baru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54013" marR="0" lvl="1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Calon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Pendidikan SMA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SMK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wajib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terdaftar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kartu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keluarga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(KK)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baik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pada wilayah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rayon, wilayah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luar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rayon,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wilayah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luar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rayon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berbatasan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di wilayah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provinsi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Jawa Timur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kabupaten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dari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luar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provinsi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Jawa Timur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langsung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berbatasan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kabupaten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provinsi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di wilayah Jawa Timur;</a:t>
            </a:r>
          </a:p>
        </p:txBody>
      </p:sp>
    </p:spTree>
    <p:extLst>
      <p:ext uri="{BB962C8B-B14F-4D97-AF65-F5344CB8AC3E}">
        <p14:creationId xmlns:p14="http://schemas.microsoft.com/office/powerpoint/2010/main" val="254006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3D3DC0-5AA2-2043-B43D-BC9D5A4B8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4C25-C58E-8DEA-9EE1-46F3871F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15" y="0"/>
            <a:ext cx="11830665" cy="110433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PERSYARATAN SPMB 2025</a:t>
            </a:r>
            <a:endParaRPr lang="en-ID" b="1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35406F-A987-45CA-6B1C-A47CAC5B97FC}"/>
              </a:ext>
            </a:extLst>
          </p:cNvPr>
          <p:cNvSpPr txBox="1"/>
          <p:nvPr/>
        </p:nvSpPr>
        <p:spPr>
          <a:xfrm>
            <a:off x="233515" y="1104337"/>
            <a:ext cx="1138821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marR="0" lvl="1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Kartu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Keluarga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(KK)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sebagaimana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dimaksud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nomor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5,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diterbitkan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paling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singkat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 (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tahun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sebelum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tanggal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pendaftaran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SPMB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tahap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tahun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2025 </a:t>
            </a:r>
          </a:p>
          <a:p>
            <a:pPr marL="354013" marR="0" lvl="1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Nama orang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tua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wali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baik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sebagai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kepala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dan/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anggota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keluarga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tercantum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kartu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keluarga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(KK)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sebagaimana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dimaksud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nomor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5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harus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sama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nama orang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tua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wali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tercantum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rapor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/ijazah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jenjang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sebelumnya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akta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kelahiran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dan/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KK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sebelumnya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 </a:t>
            </a:r>
          </a:p>
          <a:p>
            <a:pPr marL="354013" marR="0" lvl="1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terdapat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perbedaan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nama orang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tua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wali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sebagaimana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dimaksud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angka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7,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maka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KK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dapat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digunakan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jika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orang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tua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wali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Murid: </a:t>
            </a:r>
          </a:p>
          <a:p>
            <a:pPr marL="722313" marR="0" lvl="1" indent="-3683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meninggal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dunia; </a:t>
            </a:r>
          </a:p>
          <a:p>
            <a:pPr marL="722313" marR="0" lvl="1" indent="-3683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bercerai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722313" marR="0" lvl="1" indent="-3683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kondisi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lain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ditetapkan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oleh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Pemerintah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Daerah, </a:t>
            </a:r>
          </a:p>
          <a:p>
            <a:pPr marL="354013"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sebelum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tanggal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penerbitan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KK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terbaru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54013" marR="0" lvl="1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982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A4F33E-68FF-0616-DE3B-98399A6F4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3CC99-D13F-1AE9-6E4C-5F0F21BA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15" y="0"/>
            <a:ext cx="11830665" cy="85456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PERSYARATAN SPMB 2025</a:t>
            </a:r>
            <a:endParaRPr lang="en-ID" b="1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F5962-4667-BA1E-210A-371A34881402}"/>
              </a:ext>
            </a:extLst>
          </p:cNvPr>
          <p:cNvSpPr txBox="1"/>
          <p:nvPr/>
        </p:nvSpPr>
        <p:spPr>
          <a:xfrm>
            <a:off x="233515" y="574345"/>
            <a:ext cx="11388213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marR="0" lvl="1" indent="-4429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tua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wali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Murid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meninggal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dunia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sebagaimana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dimaksud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angka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8 </a:t>
            </a:r>
            <a:r>
              <a:rPr lang="en-ID" sz="2400" b="1" dirty="0" err="1">
                <a:solidFill>
                  <a:srgbClr val="FFFF00"/>
                </a:solidFill>
                <a:latin typeface="Century Gothic" panose="020B0502020202020204"/>
              </a:rPr>
              <a:t>huruf</a:t>
            </a:r>
            <a:r>
              <a:rPr lang="en-ID" sz="2400" b="1" dirty="0">
                <a:solidFill>
                  <a:srgbClr val="FFFF00"/>
                </a:solidFill>
                <a:latin typeface="Century Gothic" panose="020B0502020202020204"/>
              </a:rPr>
              <a:t> 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bercerai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sebagaimana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dimaksud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angka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8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huruf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dibuktikan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akta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kematian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akta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cerai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diterbitkan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oleh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instansi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berwenang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0"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kartu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keluarga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(KK)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sebagaimana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dimaksud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nomor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5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tidak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dimiliki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oleh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karena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keadaan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tertentu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maka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dapat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diganti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keterangan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domisili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(SKD)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diterbitkan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oleh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lurah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kepala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pejabat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setempat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lain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berwenang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tanpa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dibatasi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masa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mulai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berdomisili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dan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melampirkan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foto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copy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keputusan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dari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Badan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Penanggulangan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Bencana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Daerah (BPBD)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setempat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tentang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status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keadaan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bencana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0"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Keadaan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tertentu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sebagaimana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dimaksud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angka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10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meliputi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</a:p>
          <a:p>
            <a:pPr marL="900113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bencana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 dan/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900113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bencana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sosial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di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antaranya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pengungsi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akibat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kerusuhan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konflik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sosial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442913" marR="0" lvl="1" indent="-4429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109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67A85-94CB-32DF-59B1-E416C53A8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538A-5123-7BF6-0362-F16FAC1B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20" y="152715"/>
            <a:ext cx="11830665" cy="110433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PERSYARATAN SPMB 2025</a:t>
            </a:r>
            <a:endParaRPr lang="en-ID" b="1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8F4B3-CA9A-49E8-3E82-6AC510211100}"/>
              </a:ext>
            </a:extLst>
          </p:cNvPr>
          <p:cNvSpPr txBox="1"/>
          <p:nvPr/>
        </p:nvSpPr>
        <p:spPr>
          <a:xfrm>
            <a:off x="233515" y="1166842"/>
            <a:ext cx="1138821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0225" marR="0" lvl="1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terjadi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perubahan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data KK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kurun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waktu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kurang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dari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 (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tahun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karena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perpindahan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domisili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KK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dimaksud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dapat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digunakan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sebagai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dasar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seleksi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</a:t>
            </a:r>
          </a:p>
          <a:p>
            <a:pPr marL="0"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30225" marR="0" lvl="1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Perubahan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data pada KK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tidak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menyebabkan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perpindahan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domisili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sebagaimana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dimaksud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angka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12,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dapat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berupa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</a:p>
          <a:p>
            <a:pPr marL="987425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penambahan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anggota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keluarga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penambahan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anggota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selain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);</a:t>
            </a:r>
          </a:p>
          <a:p>
            <a:pPr marL="987425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pengurangan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anggota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keluarga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akibat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meninggal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dunia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pindah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);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987425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KK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akibat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hilang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rusak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530225" marR="0" lvl="1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416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FE253E-C04E-CF09-332E-99E640973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E221-8CDC-DDAA-D627-00FAD348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20" y="152715"/>
            <a:ext cx="11830665" cy="110433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PERSYARATAN SPMB 2025</a:t>
            </a:r>
            <a:endParaRPr lang="en-ID" b="1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EC3A2-05D2-AD48-6D58-652BE6B4F505}"/>
              </a:ext>
            </a:extLst>
          </p:cNvPr>
          <p:cNvSpPr txBox="1"/>
          <p:nvPr/>
        </p:nvSpPr>
        <p:spPr>
          <a:xfrm>
            <a:off x="233515" y="834070"/>
            <a:ext cx="11388213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30225" marR="0" lvl="1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terdapat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perubahan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data pada KK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sebagaimana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dimaksud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huruf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maka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harus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disertakan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</a:p>
          <a:p>
            <a:pPr marL="900113" marR="0" lvl="1" indent="-369888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KK yang lama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bagi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perubahan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data (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penambahan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pengurangan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anggota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keluarga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rusak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900113" marR="0" lvl="1" indent="-369888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keterangan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kehilangan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dari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Kepolisian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Negara Republik Indonesia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apabila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KK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hilang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530225"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30225" marR="0" lvl="1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perubahan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data pada KK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kurun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waktu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kurang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dari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 (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tahun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karena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perpindahan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domisili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maka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harus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disertai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kepindahan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domisili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seluruh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keluarga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pada KK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tersebut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</a:t>
            </a:r>
          </a:p>
          <a:p>
            <a:pPr marL="0"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30225" marR="0" lvl="1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6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Dalam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terdapat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perubahan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data pada KK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kurun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waktu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kurang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dari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 (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tahun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karena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perpindahan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domisili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sebagaimana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dimaksud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angka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15,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maka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harus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disertakan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KK lama;</a:t>
            </a:r>
          </a:p>
          <a:p>
            <a:pPr marL="0"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30225" marR="0" lvl="1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308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2B1378-7CCA-73DB-3B94-1814DCC79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7B5CC-5C7F-77B5-839B-FFBB7DBF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20" y="0"/>
            <a:ext cx="11830665" cy="110433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PERSYARATAN SPMB 2025</a:t>
            </a:r>
            <a:endParaRPr lang="en-ID" b="1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AA17D-BE0C-D6FF-EEC1-8D997C87B39B}"/>
              </a:ext>
            </a:extLst>
          </p:cNvPr>
          <p:cNvSpPr txBox="1"/>
          <p:nvPr/>
        </p:nvSpPr>
        <p:spPr>
          <a:xfrm>
            <a:off x="233515" y="552168"/>
            <a:ext cx="1138821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30225" marR="0" lvl="1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Bagi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berdomisili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di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lembaga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pondok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pesantren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panti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asuhan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panti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sosial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mengikuti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domisili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lembaga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dibuktikan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1076325" marR="0" lvl="1" indent="-5461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keterangan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domisili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dari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Lembaga</a:t>
            </a:r>
            <a:r>
              <a:rPr lang="en-ID" sz="2400" b="1" dirty="0">
                <a:solidFill>
                  <a:srgbClr val="FFFF00"/>
                </a:solidFill>
                <a:latin typeface="Century Gothic" panose="020B0502020202020204"/>
              </a:rPr>
              <a:t>;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076325" marR="0" lvl="1" indent="-5461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ijin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keputusan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pendirian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lembaga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dari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instansi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berwenang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 dan</a:t>
            </a:r>
          </a:p>
          <a:p>
            <a:pPr marL="1076325" marR="0" lvl="1" indent="-5461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Surat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Pernyataan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Tanggung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Jawab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Mutlak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(SPTJM)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dari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pimpinan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Lembaga</a:t>
            </a:r>
          </a:p>
          <a:p>
            <a:pPr marL="530225"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30225" marR="0" lvl="1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8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Surat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keterangan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domisili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dari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Lembaga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sebagaimana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dimaksud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nomor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17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huruf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diterbitkan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paling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singkat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 (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tahun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sebelum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tanggal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pendaftaran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SPMB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tahap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tahun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2025 </a:t>
            </a:r>
          </a:p>
          <a:p>
            <a:pPr marL="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30225" marR="0" lvl="1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44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2B53C1-B8CE-585E-373B-9D4D4AC81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F00479-7F2F-5305-A48E-CB52CFA95A9D}"/>
              </a:ext>
            </a:extLst>
          </p:cNvPr>
          <p:cNvSpPr/>
          <p:nvPr/>
        </p:nvSpPr>
        <p:spPr>
          <a:xfrm>
            <a:off x="330032" y="714408"/>
            <a:ext cx="11659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PERUBAHAN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A7AB-C9EF-D338-06C3-434D2296F8E4}"/>
              </a:ext>
            </a:extLst>
          </p:cNvPr>
          <p:cNvSpPr txBox="1"/>
          <p:nvPr/>
        </p:nvSpPr>
        <p:spPr>
          <a:xfrm>
            <a:off x="747252" y="2007649"/>
            <a:ext cx="10825316" cy="3286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Perubahan</a:t>
            </a:r>
            <a:r>
              <a:rPr lang="en-US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Istilah</a:t>
            </a:r>
            <a:endParaRPr lang="en-ID" sz="2800" b="1" kern="100" dirty="0">
              <a:solidFill>
                <a:srgbClr val="FFFF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lnSpc>
                <a:spcPct val="107000"/>
              </a:lnSpc>
              <a:buFont typeface="+mj-lt"/>
              <a:buAutoNum type="arabicParenR"/>
            </a:pPr>
            <a:r>
              <a:rPr lang="en-US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Penerimaan</a:t>
            </a:r>
            <a:r>
              <a:rPr lang="en-US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Peserta</a:t>
            </a:r>
            <a:r>
              <a:rPr lang="en-US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Didik</a:t>
            </a:r>
            <a:r>
              <a:rPr lang="en-US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Baru (PPDB) </a:t>
            </a:r>
            <a:r>
              <a:rPr lang="en-US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diganti</a:t>
            </a:r>
            <a:r>
              <a:rPr lang="en-US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Sistem</a:t>
            </a:r>
            <a:r>
              <a:rPr lang="en-US" sz="2800" b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Penerimaan</a:t>
            </a:r>
            <a:r>
              <a:rPr lang="en-US" sz="2800" b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Murid Baru (SPMB)</a:t>
            </a:r>
            <a:endParaRPr lang="en-ID" sz="2800" b="1" kern="100" dirty="0">
              <a:solidFill>
                <a:srgbClr val="00B0F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lnSpc>
                <a:spcPct val="107000"/>
              </a:lnSpc>
              <a:buFont typeface="+mj-lt"/>
              <a:buAutoNum type="arabicParenR"/>
            </a:pPr>
            <a:r>
              <a:rPr lang="en-US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Zonasi</a:t>
            </a:r>
            <a:r>
              <a:rPr lang="en-US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diganti</a:t>
            </a:r>
            <a:r>
              <a:rPr lang="en-US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Domisili</a:t>
            </a:r>
            <a:endParaRPr lang="en-ID" sz="2800" b="1" kern="100" dirty="0">
              <a:solidFill>
                <a:srgbClr val="00B0F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lnSpc>
                <a:spcPct val="107000"/>
              </a:lnSpc>
              <a:buFont typeface="+mj-lt"/>
              <a:buAutoNum type="arabicParenR"/>
            </a:pPr>
            <a:r>
              <a:rPr lang="en-US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Zona </a:t>
            </a:r>
            <a:r>
              <a:rPr lang="en-US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diganti</a:t>
            </a:r>
            <a:r>
              <a:rPr lang="en-US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Wilayah </a:t>
            </a:r>
            <a:r>
              <a:rPr lang="en-US" sz="2800" b="1" kern="1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Penerimaan</a:t>
            </a:r>
            <a:r>
              <a:rPr lang="en-US" sz="2800" b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Murid Baru (Rayon)</a:t>
            </a:r>
            <a:endParaRPr lang="en-ID" sz="2800" b="1" kern="100" dirty="0">
              <a:solidFill>
                <a:srgbClr val="00B0F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Perpindahan</a:t>
            </a:r>
            <a:r>
              <a:rPr lang="en-US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Tugas</a:t>
            </a:r>
            <a:r>
              <a:rPr lang="en-US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diganti</a:t>
            </a:r>
            <a:r>
              <a:rPr lang="en-US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Mutasi</a:t>
            </a:r>
            <a:r>
              <a:rPr lang="en-US" sz="2800" b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Tugas</a:t>
            </a:r>
            <a:endParaRPr lang="en-ID" sz="2800" b="1" kern="100" dirty="0">
              <a:solidFill>
                <a:srgbClr val="00B0F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78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9199DA-A3EE-CA30-162D-F51A4D410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0A64-5A63-F968-BB12-9D589A7F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20" y="0"/>
            <a:ext cx="11830665" cy="110433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PERSYARATAN SPMB 2025</a:t>
            </a:r>
            <a:endParaRPr lang="en-ID" b="1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BC092-FCDA-6BCB-9B97-4240364BCB84}"/>
              </a:ext>
            </a:extLst>
          </p:cNvPr>
          <p:cNvSpPr txBox="1"/>
          <p:nvPr/>
        </p:nvSpPr>
        <p:spPr>
          <a:xfrm>
            <a:off x="233515" y="832388"/>
            <a:ext cx="1138821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30225" marR="0" lvl="1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9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Calon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jalur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penyandang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disabilitas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mempunyai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</a:p>
          <a:p>
            <a:pPr marL="900113" marR="0" lvl="1" indent="-369888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keterangan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tentang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asesmen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awal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asesmen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fisik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psikologis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akademik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fungsional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sensorik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motorik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dari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dokter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dokter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spesialis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psikolog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dan/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kartu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Penyandang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Disabilitas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dikeluarkan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oleh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kementerian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menyelenggarakan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urusan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pemerintahan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di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bidang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sosial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dan</a:t>
            </a:r>
          </a:p>
          <a:p>
            <a:pPr marL="900113" marR="0" lvl="1" indent="-369888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serta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keterangan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dari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Kepala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Pendidikan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menerangkan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kelompok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difabel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murid (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netra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rungu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grahita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daksa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laras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down syndrome,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autis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slow learning,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ganda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);</a:t>
            </a:r>
          </a:p>
          <a:p>
            <a:pPr marL="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30225" marR="0" lvl="1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626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AC95F8-4B10-D38C-2E37-E8BAE8CCA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5A96-A19D-FECB-9546-61E5EBA4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20" y="0"/>
            <a:ext cx="11830665" cy="110433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PERSYARATAN SPMB 2025</a:t>
            </a:r>
            <a:endParaRPr lang="en-ID" b="1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967B7-2AFD-E249-6C69-C06142FABAFF}"/>
              </a:ext>
            </a:extLst>
          </p:cNvPr>
          <p:cNvSpPr txBox="1"/>
          <p:nvPr/>
        </p:nvSpPr>
        <p:spPr>
          <a:xfrm>
            <a:off x="233515" y="832388"/>
            <a:ext cx="1138821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0"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Satuan Pendidikan SMK dengan konsentrasi keahlian tertentu dapat menetapkan tambahan persyaratan khusus, yaitu:</a:t>
            </a:r>
          </a:p>
          <a:p>
            <a:pPr marL="1076325" marR="0" lvl="1" indent="-5461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tinggi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badan minimal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untuk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laki-laki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158 cm,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tinggi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perempuan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153 cm, dan/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atau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076325" marR="0" lvl="1" indent="-5461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tidak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warna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30225"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30225" marR="0" lvl="1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1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Calon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Pendidikan SMK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memilih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Konsentrasi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Keahlian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mempersyaratkan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persyaratan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khusus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sebagaimana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dimaksud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nomor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20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wajib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menyerahkan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hasil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kesehatan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dikeluarkan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oleh Dokter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Puskesmas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/Rumah Sakit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Pemerintah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pelaksanaan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pengambilan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PIN di SMA/SMK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terdekat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30225" marR="0" lvl="1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3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49D931-C316-C893-84A9-C366A4FB4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E400F5-D2D0-AD28-79F4-55AA0700A459}"/>
              </a:ext>
            </a:extLst>
          </p:cNvPr>
          <p:cNvSpPr txBox="1"/>
          <p:nvPr/>
        </p:nvSpPr>
        <p:spPr>
          <a:xfrm>
            <a:off x="408037" y="2474893"/>
            <a:ext cx="111202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PELAKSANAAN SPMB JAWA TIMUR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TAHUN AJARAN 2025/2026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55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55E533-8E3B-2539-7BC5-55D7A55A0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652613-4467-5DA7-A996-E6A2DB9EE2AD}"/>
              </a:ext>
            </a:extLst>
          </p:cNvPr>
          <p:cNvSpPr txBox="1"/>
          <p:nvPr/>
        </p:nvSpPr>
        <p:spPr>
          <a:xfrm>
            <a:off x="255638" y="85924"/>
            <a:ext cx="11120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PENGUMUMAN PENDAFTARAN SPMB JAWA TIMUR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TAHUN AJARAN 2025/2026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C133B-C8DB-538F-B683-220ABC81843D}"/>
              </a:ext>
            </a:extLst>
          </p:cNvPr>
          <p:cNvSpPr txBox="1"/>
          <p:nvPr/>
        </p:nvSpPr>
        <p:spPr>
          <a:xfrm>
            <a:off x="255638" y="877799"/>
            <a:ext cx="1168072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lvl="0" indent="-354013" algn="just">
              <a:buSzPct val="100000"/>
              <a:buFont typeface="+mj-lt"/>
              <a:buAutoNum type="arabicPeriod"/>
            </a:pP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Pengumuman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pendaftaran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penerimaan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terbuka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4013" lvl="0" indent="-354013" algn="just">
              <a:buSzPct val="100000"/>
              <a:buFont typeface="+mj-lt"/>
              <a:buAutoNum type="arabicPeriod"/>
            </a:pP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Pengumuman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pendaftaran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penerimaan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dilaksanakan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paling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lambat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minggu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bulan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Mei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2025.</a:t>
            </a:r>
          </a:p>
          <a:p>
            <a:pPr marL="354013" lvl="0" indent="-354013" algn="just">
              <a:buSzPct val="100000"/>
              <a:buFont typeface="+mj-lt"/>
              <a:buAutoNum type="arabicPeriod"/>
            </a:pP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id-ID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engumuman</a:t>
            </a:r>
            <a:r>
              <a:rPr lang="id-ID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pendaftaran penerimaan Murid baru paling sedikit memuat informasi:</a:t>
            </a:r>
            <a:endParaRPr lang="en-ID" sz="2400" b="1" spc="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2313" lvl="0" indent="-368300" algn="just">
              <a:buFont typeface="+mj-lt"/>
              <a:buAutoNum type="alphaLcPeriod"/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Murid;</a:t>
            </a:r>
            <a:endParaRPr lang="en-ID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2313" lvl="0" indent="-368300" algn="just">
              <a:buFont typeface="+mj-lt"/>
              <a:buAutoNum type="alphaLcPeriod"/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tanggal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pendaftaran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ID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2313" lvl="0" indent="-368300" algn="just">
              <a:buFont typeface="+mj-lt"/>
              <a:buAutoNum type="alphaLcPeriod"/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penerimaan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terdiri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Jalur Domisili, Jalur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Afirmasi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Jalur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Prestasi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Jalur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Mutasi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ID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2313" lvl="0" indent="-368300" algn="just">
              <a:buFont typeface="+mj-lt"/>
              <a:buAutoNum type="alphaLcPeriod"/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jumlah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ketersediaan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tampung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ID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2313" lvl="0" indent="-368300" algn="just">
              <a:buFont typeface="+mj-lt"/>
              <a:buAutoNum type="alphaLcPeriod"/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tanggal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penetapan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pengumuman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seleksi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penerimaan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dan</a:t>
            </a:r>
            <a:endParaRPr lang="en-ID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2313" lvl="0" indent="-368300" algn="just">
              <a:buFont typeface="+mj-lt"/>
              <a:buAutoNum type="alphaLcPeriod"/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ketentuan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pendaftaran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dipungut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biaya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4013" lvl="0" indent="-354013" algn="just">
              <a:buSzPct val="100000"/>
              <a:buFont typeface="+mj-lt"/>
              <a:buAutoNum type="arabicPeriod" startAt="4"/>
            </a:pP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Pengumuman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pendaftaran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penerimaan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papan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pengumuman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dan/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 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lainnya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diakses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US" sz="2400" b="1" spc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masyarakat</a:t>
            </a:r>
            <a:r>
              <a:rPr lang="en-US" sz="2400" b="1" spc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2400" b="1" spc="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22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DF1ED8-ED8F-5D0D-3BD1-61BF1A5C15AE}"/>
              </a:ext>
            </a:extLst>
          </p:cNvPr>
          <p:cNvSpPr txBox="1"/>
          <p:nvPr/>
        </p:nvSpPr>
        <p:spPr>
          <a:xfrm>
            <a:off x="449826" y="0"/>
            <a:ext cx="1122352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RENCANA JADWAL PELAKSANAAN SPMB 2025</a:t>
            </a:r>
            <a:endParaRPr kumimoji="0" lang="en-ID" sz="3600" b="0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5E3A92-DB35-6DBA-10D4-F66FC18EA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372331"/>
              </p:ext>
            </p:extLst>
          </p:nvPr>
        </p:nvGraphicFramePr>
        <p:xfrm>
          <a:off x="339213" y="766916"/>
          <a:ext cx="11444748" cy="5656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671">
                  <a:extLst>
                    <a:ext uri="{9D8B030D-6E8A-4147-A177-3AD203B41FA5}">
                      <a16:colId xmlns:a16="http://schemas.microsoft.com/office/drawing/2014/main" val="841612496"/>
                    </a:ext>
                  </a:extLst>
                </a:gridCol>
                <a:gridCol w="4822722">
                  <a:extLst>
                    <a:ext uri="{9D8B030D-6E8A-4147-A177-3AD203B41FA5}">
                      <a16:colId xmlns:a16="http://schemas.microsoft.com/office/drawing/2014/main" val="2166917687"/>
                    </a:ext>
                  </a:extLst>
                </a:gridCol>
                <a:gridCol w="403266">
                  <a:extLst>
                    <a:ext uri="{9D8B030D-6E8A-4147-A177-3AD203B41FA5}">
                      <a16:colId xmlns:a16="http://schemas.microsoft.com/office/drawing/2014/main" val="2575125078"/>
                    </a:ext>
                  </a:extLst>
                </a:gridCol>
                <a:gridCol w="1866081">
                  <a:extLst>
                    <a:ext uri="{9D8B030D-6E8A-4147-A177-3AD203B41FA5}">
                      <a16:colId xmlns:a16="http://schemas.microsoft.com/office/drawing/2014/main" val="1269696682"/>
                    </a:ext>
                  </a:extLst>
                </a:gridCol>
                <a:gridCol w="1815004">
                  <a:extLst>
                    <a:ext uri="{9D8B030D-6E8A-4147-A177-3AD203B41FA5}">
                      <a16:colId xmlns:a16="http://schemas.microsoft.com/office/drawing/2014/main" val="2501795143"/>
                    </a:ext>
                  </a:extLst>
                </a:gridCol>
                <a:gridCol w="1815004">
                  <a:extLst>
                    <a:ext uri="{9D8B030D-6E8A-4147-A177-3AD203B41FA5}">
                      <a16:colId xmlns:a16="http://schemas.microsoft.com/office/drawing/2014/main" val="3317092637"/>
                    </a:ext>
                  </a:extLst>
                </a:gridCol>
              </a:tblGrid>
              <a:tr h="503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ID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chemeClr val="bg1"/>
                          </a:solidFill>
                          <a:effectLst/>
                        </a:rPr>
                        <a:t>KEGIATAN</a:t>
                      </a:r>
                      <a:endParaRPr lang="en-ID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D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chemeClr val="bg1"/>
                          </a:solidFill>
                          <a:effectLst/>
                        </a:rPr>
                        <a:t>TANGGAL</a:t>
                      </a:r>
                      <a:endParaRPr lang="en-ID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chemeClr val="bg1"/>
                          </a:solidFill>
                          <a:effectLst/>
                        </a:rPr>
                        <a:t>WAKTU</a:t>
                      </a:r>
                      <a:endParaRPr lang="en-ID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chemeClr val="bg1"/>
                          </a:solidFill>
                          <a:effectLst/>
                        </a:rPr>
                        <a:t>TEMPAT/</a:t>
                      </a:r>
                      <a:endParaRPr lang="en-ID" sz="18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chemeClr val="bg1"/>
                          </a:solidFill>
                          <a:effectLst/>
                        </a:rPr>
                        <a:t>KET.</a:t>
                      </a:r>
                      <a:endParaRPr lang="en-ID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extLst>
                  <a:ext uri="{0D108BD9-81ED-4DB2-BD59-A6C34878D82A}">
                    <a16:rowId xmlns:a16="http://schemas.microsoft.com/office/drawing/2014/main" val="4124540268"/>
                  </a:ext>
                </a:extLst>
              </a:tr>
              <a:tr h="358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ID" sz="18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UMUM</a:t>
                      </a:r>
                      <a:endParaRPr lang="en-ID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650769"/>
                  </a:ext>
                </a:extLst>
              </a:tr>
              <a:tr h="358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ID" sz="18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 err="1">
                          <a:solidFill>
                            <a:srgbClr val="0070C0"/>
                          </a:solidFill>
                          <a:effectLst/>
                        </a:rPr>
                        <a:t>Sosialisasi</a:t>
                      </a: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b="1" kern="0" dirty="0" err="1">
                          <a:solidFill>
                            <a:srgbClr val="0070C0"/>
                          </a:solidFill>
                          <a:effectLst/>
                        </a:rPr>
                        <a:t>Juknis</a:t>
                      </a: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 SPMB </a:t>
                      </a:r>
                      <a:r>
                        <a:rPr lang="en-US" sz="1800" b="1" kern="0" dirty="0" err="1">
                          <a:solidFill>
                            <a:srgbClr val="0070C0"/>
                          </a:solidFill>
                          <a:effectLst/>
                        </a:rPr>
                        <a:t>Jatim</a:t>
                      </a: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 2025</a:t>
                      </a:r>
                      <a:endParaRPr lang="en-ID" sz="18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 err="1">
                          <a:solidFill>
                            <a:srgbClr val="0070C0"/>
                          </a:solidFill>
                          <a:effectLst/>
                        </a:rPr>
                        <a:t>Januari</a:t>
                      </a: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b="1" kern="0" dirty="0" err="1">
                          <a:solidFill>
                            <a:srgbClr val="0070C0"/>
                          </a:solidFill>
                          <a:effectLst/>
                        </a:rPr>
                        <a:t>s.d.</a:t>
                      </a: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  Mei 2025</a:t>
                      </a:r>
                      <a:endParaRPr lang="en-ID" sz="18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Januari s.d.  Mei 2025</a:t>
                      </a:r>
                      <a:endParaRPr lang="en-ID" sz="1800" kern="10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Jam </a:t>
                      </a:r>
                      <a:r>
                        <a:rPr lang="en-US" sz="1800" b="1" kern="0" dirty="0" err="1">
                          <a:solidFill>
                            <a:srgbClr val="0070C0"/>
                          </a:solidFill>
                          <a:effectLst/>
                        </a:rPr>
                        <a:t>Kerja</a:t>
                      </a:r>
                      <a:endParaRPr lang="en-ID" sz="18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Offline</a:t>
                      </a:r>
                      <a:endParaRPr lang="en-ID" sz="18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extLst>
                  <a:ext uri="{0D108BD9-81ED-4DB2-BD59-A6C34878D82A}">
                    <a16:rowId xmlns:a16="http://schemas.microsoft.com/office/drawing/2014/main" val="2408983934"/>
                  </a:ext>
                </a:extLst>
              </a:tr>
              <a:tr h="358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ID" sz="1800" kern="10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PRA PENDAFTARAN</a:t>
                      </a:r>
                      <a:endParaRPr lang="en-ID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263792"/>
                  </a:ext>
                </a:extLst>
              </a:tr>
              <a:tr h="358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ID" sz="18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Entry, </a:t>
                      </a: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</a:rPr>
                        <a:t>Verifikasi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, dan </a:t>
                      </a: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</a:rPr>
                        <a:t>Pembetulan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 Nilai </a:t>
                      </a: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</a:rPr>
                        <a:t>Rapor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ID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051828"/>
                  </a:ext>
                </a:extLst>
              </a:tr>
              <a:tr h="73140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ID" sz="18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eriod"/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Entry Nilai </a:t>
                      </a: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</a:rPr>
                        <a:t>Rapor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 Oleh </a:t>
                      </a: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</a:rPr>
                        <a:t>Kepala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</a:rPr>
                        <a:t>Satuan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 Pendidikan SMP/</a:t>
                      </a: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</a:rPr>
                        <a:t>Sederajat</a:t>
                      </a:r>
                      <a:endParaRPr lang="en-ID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eriod"/>
                      </a:pPr>
                      <a:endParaRPr lang="en-ID" sz="18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>
                          <a:solidFill>
                            <a:schemeClr val="tx1"/>
                          </a:solidFill>
                          <a:effectLst/>
                        </a:rPr>
                        <a:t>19 – 24 Mei</a:t>
                      </a:r>
                      <a:r>
                        <a:rPr lang="id-ID" sz="1800" b="1" kern="0">
                          <a:solidFill>
                            <a:schemeClr val="tx1"/>
                          </a:solidFill>
                          <a:effectLst/>
                        </a:rPr>
                        <a:t> 202</a:t>
                      </a:r>
                      <a:r>
                        <a:rPr lang="en-US" sz="1800" b="1" ker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D" sz="18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>
                          <a:solidFill>
                            <a:schemeClr val="tx1"/>
                          </a:solidFill>
                          <a:effectLst/>
                        </a:rPr>
                        <a:t>01.00 – 23.59 WIB</a:t>
                      </a:r>
                      <a:endParaRPr lang="en-ID" sz="18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>
                          <a:solidFill>
                            <a:schemeClr val="tx1"/>
                          </a:solidFill>
                          <a:effectLst/>
                        </a:rPr>
                        <a:t>Internet online</a:t>
                      </a:r>
                      <a:endParaRPr lang="en-ID" sz="18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extLst>
                  <a:ext uri="{0D108BD9-81ED-4DB2-BD59-A6C34878D82A}">
                    <a16:rowId xmlns:a16="http://schemas.microsoft.com/office/drawing/2014/main" val="3762855530"/>
                  </a:ext>
                </a:extLst>
              </a:tr>
              <a:tr h="58385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eriod"/>
                      </a:pPr>
                      <a:r>
                        <a:rPr lang="en-US" sz="1800" b="1" kern="0" dirty="0" err="1">
                          <a:solidFill>
                            <a:srgbClr val="0070C0"/>
                          </a:solidFill>
                          <a:effectLst/>
                        </a:rPr>
                        <a:t>Verifikasi</a:t>
                      </a: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 Nilai </a:t>
                      </a:r>
                      <a:r>
                        <a:rPr lang="en-US" sz="1800" b="1" kern="0" dirty="0" err="1">
                          <a:solidFill>
                            <a:srgbClr val="0070C0"/>
                          </a:solidFill>
                          <a:effectLst/>
                        </a:rPr>
                        <a:t>Rapor</a:t>
                      </a: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 Oleh Calon Murid Baru</a:t>
                      </a:r>
                      <a:endParaRPr lang="en-ID" sz="18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eriod"/>
                      </a:pPr>
                      <a:endParaRPr lang="en-ID" sz="18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24 </a:t>
                      </a:r>
                      <a:r>
                        <a:rPr lang="id-ID" sz="1800" b="1" kern="0" dirty="0">
                          <a:solidFill>
                            <a:srgbClr val="0070C0"/>
                          </a:solidFill>
                          <a:effectLst/>
                        </a:rPr>
                        <a:t>– </a:t>
                      </a: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28 Mei</a:t>
                      </a:r>
                      <a:r>
                        <a:rPr lang="id-ID" sz="1800" b="1" kern="0" dirty="0">
                          <a:solidFill>
                            <a:srgbClr val="0070C0"/>
                          </a:solidFill>
                          <a:effectLst/>
                        </a:rPr>
                        <a:t> 202</a:t>
                      </a: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ID" sz="18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01.00 – 23.59 WIB</a:t>
                      </a:r>
                      <a:endParaRPr lang="en-ID" sz="18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Internet online</a:t>
                      </a:r>
                      <a:endParaRPr lang="en-ID" sz="18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extLst>
                  <a:ext uri="{0D108BD9-81ED-4DB2-BD59-A6C34878D82A}">
                    <a16:rowId xmlns:a16="http://schemas.microsoft.com/office/drawing/2014/main" val="1995279202"/>
                  </a:ext>
                </a:extLst>
              </a:tr>
              <a:tr h="87894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eriod"/>
                      </a:pP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</a:rPr>
                        <a:t>Pembetulan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 Nilai </a:t>
                      </a: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</a:rPr>
                        <a:t>Rapor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 oleh </a:t>
                      </a: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</a:rPr>
                        <a:t>Kepala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</a:rPr>
                        <a:t>Satuan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 Pendidikan SMP/</a:t>
                      </a: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</a:rPr>
                        <a:t>Sederajat</a:t>
                      </a:r>
                      <a:endParaRPr lang="en-ID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eriod"/>
                      </a:pPr>
                      <a:endParaRPr lang="en-ID" sz="1800" kern="10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27 - 31 Mei 2025</a:t>
                      </a:r>
                      <a:endParaRPr lang="en-ID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01.00 – 23.59 WIB</a:t>
                      </a:r>
                      <a:endParaRPr lang="en-ID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>
                          <a:solidFill>
                            <a:schemeClr val="tx1"/>
                          </a:solidFill>
                          <a:effectLst/>
                        </a:rPr>
                        <a:t>Internet online</a:t>
                      </a:r>
                      <a:endParaRPr lang="en-ID" sz="18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extLst>
                  <a:ext uri="{0D108BD9-81ED-4DB2-BD59-A6C34878D82A}">
                    <a16:rowId xmlns:a16="http://schemas.microsoft.com/office/drawing/2014/main" val="381021101"/>
                  </a:ext>
                </a:extLst>
              </a:tr>
              <a:tr h="4363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ID" sz="18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 err="1">
                          <a:solidFill>
                            <a:srgbClr val="0070C0"/>
                          </a:solidFill>
                          <a:effectLst/>
                        </a:rPr>
                        <a:t>Pengambilan</a:t>
                      </a: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 PIN oleh Calon Murid Baru.</a:t>
                      </a:r>
                      <a:endParaRPr lang="en-ID" sz="18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D" sz="1800" kern="10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2 - 13</a:t>
                      </a:r>
                      <a:r>
                        <a:rPr lang="id-ID" sz="1800" b="1" kern="0" dirty="0">
                          <a:solidFill>
                            <a:srgbClr val="0070C0"/>
                          </a:solidFill>
                          <a:effectLst/>
                        </a:rPr>
                        <a:t> Ju</a:t>
                      </a:r>
                      <a:r>
                        <a:rPr lang="en-US" sz="1800" b="1" kern="0" dirty="0" err="1">
                          <a:solidFill>
                            <a:srgbClr val="0070C0"/>
                          </a:solidFill>
                          <a:effectLst/>
                        </a:rPr>
                        <a:t>ni</a:t>
                      </a:r>
                      <a:r>
                        <a:rPr lang="id-ID" sz="1800" b="1" kern="0" dirty="0">
                          <a:solidFill>
                            <a:srgbClr val="0070C0"/>
                          </a:solidFill>
                          <a:effectLst/>
                        </a:rPr>
                        <a:t> 202</a:t>
                      </a: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ID" sz="18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01.00 – 23.59 WIB</a:t>
                      </a:r>
                      <a:endParaRPr lang="en-ID" sz="18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rgbClr val="0070C0"/>
                          </a:solidFill>
                          <a:effectLst/>
                        </a:rPr>
                        <a:t>Internet online</a:t>
                      </a:r>
                      <a:endParaRPr lang="en-ID" sz="18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extLst>
                  <a:ext uri="{0D108BD9-81ED-4DB2-BD59-A6C34878D82A}">
                    <a16:rowId xmlns:a16="http://schemas.microsoft.com/office/drawing/2014/main" val="3015725566"/>
                  </a:ext>
                </a:extLst>
              </a:tr>
              <a:tr h="58385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</a:rPr>
                        <a:t>Verifikasi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 dan </a:t>
                      </a: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</a:rPr>
                        <a:t>Validasi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</a:rPr>
                        <a:t>Dokumen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 oleh Operator SMA/SMK</a:t>
                      </a:r>
                      <a:endParaRPr lang="en-ID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D" sz="1800" kern="10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>
                          <a:solidFill>
                            <a:schemeClr val="tx1"/>
                          </a:solidFill>
                          <a:effectLst/>
                        </a:rPr>
                        <a:t>2 - 14</a:t>
                      </a:r>
                      <a:r>
                        <a:rPr lang="id-ID" sz="1800" b="1" kern="0">
                          <a:solidFill>
                            <a:schemeClr val="tx1"/>
                          </a:solidFill>
                          <a:effectLst/>
                        </a:rPr>
                        <a:t> Ju</a:t>
                      </a:r>
                      <a:r>
                        <a:rPr lang="en-US" sz="1800" b="1" kern="0">
                          <a:solidFill>
                            <a:schemeClr val="tx1"/>
                          </a:solidFill>
                          <a:effectLst/>
                        </a:rPr>
                        <a:t>ni</a:t>
                      </a:r>
                      <a:r>
                        <a:rPr lang="id-ID" sz="1800" b="1" kern="0">
                          <a:solidFill>
                            <a:schemeClr val="tx1"/>
                          </a:solidFill>
                          <a:effectLst/>
                        </a:rPr>
                        <a:t> 202</a:t>
                      </a:r>
                      <a:r>
                        <a:rPr lang="en-US" sz="1800" b="1" ker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D" sz="18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08.00 – 16.00 WIB</a:t>
                      </a:r>
                      <a:endParaRPr lang="en-ID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</a:rPr>
                        <a:t>Sekolah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</a:rPr>
                        <a:t> SMA/SMK</a:t>
                      </a:r>
                      <a:endParaRPr lang="en-ID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 anchor="ctr"/>
                </a:tc>
                <a:extLst>
                  <a:ext uri="{0D108BD9-81ED-4DB2-BD59-A6C34878D82A}">
                    <a16:rowId xmlns:a16="http://schemas.microsoft.com/office/drawing/2014/main" val="820514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288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76FEE8-6F02-05FD-EAD3-F20BD8953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892859"/>
              </p:ext>
            </p:extLst>
          </p:nvPr>
        </p:nvGraphicFramePr>
        <p:xfrm>
          <a:off x="462115" y="427703"/>
          <a:ext cx="11267769" cy="6180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430">
                  <a:extLst>
                    <a:ext uri="{9D8B030D-6E8A-4147-A177-3AD203B41FA5}">
                      <a16:colId xmlns:a16="http://schemas.microsoft.com/office/drawing/2014/main" val="3783921803"/>
                    </a:ext>
                  </a:extLst>
                </a:gridCol>
                <a:gridCol w="3066707">
                  <a:extLst>
                    <a:ext uri="{9D8B030D-6E8A-4147-A177-3AD203B41FA5}">
                      <a16:colId xmlns:a16="http://schemas.microsoft.com/office/drawing/2014/main" val="3317548502"/>
                    </a:ext>
                  </a:extLst>
                </a:gridCol>
                <a:gridCol w="2227006">
                  <a:extLst>
                    <a:ext uri="{9D8B030D-6E8A-4147-A177-3AD203B41FA5}">
                      <a16:colId xmlns:a16="http://schemas.microsoft.com/office/drawing/2014/main" val="825806580"/>
                    </a:ext>
                  </a:extLst>
                </a:gridCol>
                <a:gridCol w="2403987">
                  <a:extLst>
                    <a:ext uri="{9D8B030D-6E8A-4147-A177-3AD203B41FA5}">
                      <a16:colId xmlns:a16="http://schemas.microsoft.com/office/drawing/2014/main" val="298167724"/>
                    </a:ext>
                  </a:extLst>
                </a:gridCol>
                <a:gridCol w="2541639">
                  <a:extLst>
                    <a:ext uri="{9D8B030D-6E8A-4147-A177-3AD203B41FA5}">
                      <a16:colId xmlns:a16="http://schemas.microsoft.com/office/drawing/2014/main" val="2416277178"/>
                    </a:ext>
                  </a:extLst>
                </a:gridCol>
              </a:tblGrid>
              <a:tr h="1732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NO</a:t>
                      </a:r>
                      <a:endParaRPr lang="en-ID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KEGIATAN</a:t>
                      </a:r>
                      <a:endParaRPr lang="en-ID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</a:rPr>
                        <a:t>TANGGAL</a:t>
                      </a:r>
                      <a:endParaRPr lang="en-ID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</a:rPr>
                        <a:t>WAKTU</a:t>
                      </a:r>
                      <a:endParaRPr lang="en-ID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</a:rPr>
                        <a:t>TEMPAT/</a:t>
                      </a:r>
                      <a:endParaRPr lang="en-ID" sz="24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</a:rPr>
                        <a:t>KET.</a:t>
                      </a:r>
                      <a:endParaRPr lang="en-ID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047180"/>
                  </a:ext>
                </a:extLst>
              </a:tr>
              <a:tr h="1725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Latihan </a:t>
                      </a:r>
                      <a:r>
                        <a:rPr lang="en-US" sz="2400" b="1" kern="0" dirty="0" err="1">
                          <a:solidFill>
                            <a:schemeClr val="tx1"/>
                          </a:solidFill>
                          <a:effectLst/>
                        </a:rPr>
                        <a:t>Pendaftaran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id-ID" sz="2400" b="1" kern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id-ID" sz="2400" b="1" kern="0" dirty="0">
                          <a:solidFill>
                            <a:schemeClr val="tx1"/>
                          </a:solidFill>
                          <a:effectLst/>
                        </a:rPr>
                        <a:t> Juni 202</a:t>
                      </a: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01.00 – 23.59 WIB</a:t>
                      </a:r>
                      <a:endParaRPr lang="en-ID" sz="24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Internet online</a:t>
                      </a:r>
                      <a:endParaRPr lang="en-ID" sz="24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2106297"/>
                  </a:ext>
                </a:extLst>
              </a:tr>
              <a:tr h="23525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Verifikasi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 dan </a:t>
                      </a: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validasi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 Hasil </a:t>
                      </a: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Tes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 Kesehatan Untuk </a:t>
                      </a: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Syarat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Pendaftaran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 SMK pada </a:t>
                      </a: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Konsentrasi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Keahlian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 tertentu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2 – 14 Juni 2025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08.00 – 16.00 WIB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SMA/SMK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967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679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CEFB4E-2076-898D-68E3-36244DBCE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685844"/>
              </p:ext>
            </p:extLst>
          </p:nvPr>
        </p:nvGraphicFramePr>
        <p:xfrm>
          <a:off x="294968" y="243964"/>
          <a:ext cx="11341509" cy="6370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160">
                  <a:extLst>
                    <a:ext uri="{9D8B030D-6E8A-4147-A177-3AD203B41FA5}">
                      <a16:colId xmlns:a16="http://schemas.microsoft.com/office/drawing/2014/main" val="2363957329"/>
                    </a:ext>
                  </a:extLst>
                </a:gridCol>
                <a:gridCol w="3655914">
                  <a:extLst>
                    <a:ext uri="{9D8B030D-6E8A-4147-A177-3AD203B41FA5}">
                      <a16:colId xmlns:a16="http://schemas.microsoft.com/office/drawing/2014/main" val="1611743947"/>
                    </a:ext>
                  </a:extLst>
                </a:gridCol>
                <a:gridCol w="2293707">
                  <a:extLst>
                    <a:ext uri="{9D8B030D-6E8A-4147-A177-3AD203B41FA5}">
                      <a16:colId xmlns:a16="http://schemas.microsoft.com/office/drawing/2014/main" val="1059029285"/>
                    </a:ext>
                  </a:extLst>
                </a:gridCol>
                <a:gridCol w="2125803">
                  <a:extLst>
                    <a:ext uri="{9D8B030D-6E8A-4147-A177-3AD203B41FA5}">
                      <a16:colId xmlns:a16="http://schemas.microsoft.com/office/drawing/2014/main" val="2890100668"/>
                    </a:ext>
                  </a:extLst>
                </a:gridCol>
                <a:gridCol w="2230925">
                  <a:extLst>
                    <a:ext uri="{9D8B030D-6E8A-4147-A177-3AD203B41FA5}">
                      <a16:colId xmlns:a16="http://schemas.microsoft.com/office/drawing/2014/main" val="616897507"/>
                    </a:ext>
                  </a:extLst>
                </a:gridCol>
              </a:tblGrid>
              <a:tr h="678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I</a:t>
                      </a:r>
                      <a:endParaRPr lang="en-ID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</a:rPr>
                        <a:t>SPMB TAHAP I: JALUR AFIRMASI, JALUR MUTASI ORANG TUA/WALI, DAN JALUR PRESTASI HASIL LOMBA SMA/SMK</a:t>
                      </a:r>
                      <a:endParaRPr lang="en-ID" sz="24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41782"/>
                  </a:ext>
                </a:extLst>
              </a:tr>
              <a:tr h="865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NO</a:t>
                      </a:r>
                      <a:endParaRPr lang="en-ID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KEGIATAN</a:t>
                      </a:r>
                      <a:endParaRPr lang="en-ID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</a:rPr>
                        <a:t>TANGGAL</a:t>
                      </a:r>
                      <a:endParaRPr lang="en-ID" sz="24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WAKTU</a:t>
                      </a:r>
                      <a:endParaRPr lang="en-ID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</a:rPr>
                        <a:t>TEMPAT/</a:t>
                      </a:r>
                      <a:endParaRPr lang="en-ID" sz="24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</a:rPr>
                        <a:t>KET.</a:t>
                      </a:r>
                      <a:endParaRPr lang="en-ID" sz="24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753634"/>
                  </a:ext>
                </a:extLst>
              </a:tr>
              <a:tr h="678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1</a:t>
                      </a:r>
                      <a:endParaRPr lang="en-ID" sz="24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effectLst/>
                        </a:rPr>
                        <a:t>Pendaftaran</a:t>
                      </a:r>
                      <a:endParaRPr lang="en-ID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16 – 17 Juni </a:t>
                      </a:r>
                      <a:r>
                        <a:rPr lang="id-ID" sz="2400" b="1" kern="0" dirty="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effectLst/>
                        </a:rPr>
                        <a:t>0</a:t>
                      </a:r>
                      <a:r>
                        <a:rPr lang="en-US" sz="2400" b="1" kern="0" dirty="0">
                          <a:effectLst/>
                        </a:rPr>
                        <a:t>0</a:t>
                      </a:r>
                      <a:r>
                        <a:rPr lang="id-ID" sz="2400" b="1" kern="0" dirty="0">
                          <a:effectLst/>
                        </a:rPr>
                        <a:t>.0</a:t>
                      </a:r>
                      <a:r>
                        <a:rPr lang="en-US" sz="2400" b="1" kern="0" dirty="0">
                          <a:effectLst/>
                        </a:rPr>
                        <a:t>1</a:t>
                      </a:r>
                      <a:r>
                        <a:rPr lang="id-ID" sz="2400" b="1" kern="0" dirty="0">
                          <a:effectLst/>
                        </a:rPr>
                        <a:t> – </a:t>
                      </a:r>
                      <a:r>
                        <a:rPr lang="en-US" sz="2400" b="1" kern="0" dirty="0">
                          <a:effectLst/>
                        </a:rPr>
                        <a:t>21.00</a:t>
                      </a:r>
                      <a:r>
                        <a:rPr lang="id-ID" sz="2400" b="1" kern="0" dirty="0">
                          <a:effectLst/>
                        </a:rPr>
                        <a:t> WIB</a:t>
                      </a:r>
                      <a:endParaRPr lang="en-ID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>
                          <a:effectLst/>
                        </a:rPr>
                        <a:t>Online</a:t>
                      </a:r>
                      <a:endParaRPr lang="en-ID" sz="2400" b="1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1268574"/>
                  </a:ext>
                </a:extLst>
              </a:tr>
              <a:tr h="678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2</a:t>
                      </a:r>
                      <a:endParaRPr lang="en-ID" sz="24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Penutupan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17 Juni </a:t>
                      </a: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202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21.00</a:t>
                      </a: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 WIB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Online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5603995"/>
                  </a:ext>
                </a:extLst>
              </a:tr>
              <a:tr h="678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3</a:t>
                      </a:r>
                      <a:endParaRPr lang="en-ID" sz="24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effectLst/>
                        </a:rPr>
                        <a:t>Verifikasi dan Validasi oleh SMA/SMK</a:t>
                      </a:r>
                      <a:endParaRPr lang="en-ID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17 – 19 Juni</a:t>
                      </a:r>
                      <a:r>
                        <a:rPr lang="id-ID" sz="2400" b="1" kern="0" dirty="0">
                          <a:solidFill>
                            <a:schemeClr val="tx1"/>
                          </a:solidFill>
                          <a:effectLst/>
                        </a:rPr>
                        <a:t> 202</a:t>
                      </a: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 err="1">
                          <a:effectLst/>
                        </a:rPr>
                        <a:t>s.d</a:t>
                      </a:r>
                      <a:r>
                        <a:rPr lang="id-ID" sz="2400" b="1" kern="0" dirty="0">
                          <a:effectLst/>
                        </a:rPr>
                        <a:t> 16.00 WIB</a:t>
                      </a:r>
                      <a:endParaRPr lang="en-ID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>
                          <a:effectLst/>
                        </a:rPr>
                        <a:t>Online</a:t>
                      </a:r>
                      <a:r>
                        <a:rPr lang="en-US" sz="2400" b="1" kern="0">
                          <a:effectLst/>
                        </a:rPr>
                        <a:t>/Offline</a:t>
                      </a:r>
                      <a:endParaRPr lang="en-ID" sz="2400" b="1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1367881"/>
                  </a:ext>
                </a:extLst>
              </a:tr>
              <a:tr h="678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4</a:t>
                      </a:r>
                      <a:endParaRPr lang="en-ID" sz="24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Pengumuman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20 Juni </a:t>
                      </a: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202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.00 WIB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Online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4178552"/>
                  </a:ext>
                </a:extLst>
              </a:tr>
              <a:tr h="678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5</a:t>
                      </a:r>
                      <a:endParaRPr lang="en-ID" sz="24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>
                          <a:effectLst/>
                        </a:rPr>
                        <a:t>Cetak </a:t>
                      </a:r>
                      <a:r>
                        <a:rPr lang="en-US" sz="2400" b="1" kern="0">
                          <a:effectLst/>
                        </a:rPr>
                        <a:t>B</a:t>
                      </a:r>
                      <a:r>
                        <a:rPr lang="id-ID" sz="2400" b="1" kern="0">
                          <a:effectLst/>
                        </a:rPr>
                        <a:t>ukti </a:t>
                      </a:r>
                      <a:r>
                        <a:rPr lang="en-US" sz="2400" b="1" kern="0">
                          <a:effectLst/>
                        </a:rPr>
                        <a:t>P</a:t>
                      </a:r>
                      <a:r>
                        <a:rPr lang="id-ID" sz="2400" b="1" kern="0">
                          <a:effectLst/>
                        </a:rPr>
                        <a:t>enerimaan oleh </a:t>
                      </a:r>
                      <a:r>
                        <a:rPr lang="en-US" sz="2400" b="1" kern="0">
                          <a:effectLst/>
                        </a:rPr>
                        <a:t>Calon Murid Baru</a:t>
                      </a:r>
                      <a:endParaRPr lang="en-ID" sz="2400" b="1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20 Juni </a:t>
                      </a:r>
                      <a:r>
                        <a:rPr lang="id-ID" sz="2400" b="1" kern="0" dirty="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effectLst/>
                        </a:rPr>
                        <a:t>0</a:t>
                      </a:r>
                      <a:r>
                        <a:rPr lang="en-US" sz="2400" b="1" kern="0" dirty="0">
                          <a:effectLst/>
                        </a:rPr>
                        <a:t>9</a:t>
                      </a:r>
                      <a:r>
                        <a:rPr lang="id-ID" sz="2400" b="1" kern="0" dirty="0">
                          <a:effectLst/>
                        </a:rPr>
                        <a:t>.00 – 23.59 WIB</a:t>
                      </a:r>
                      <a:endParaRPr lang="en-ID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effectLst/>
                        </a:rPr>
                        <a:t>Online</a:t>
                      </a:r>
                      <a:endParaRPr lang="en-ID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2067191"/>
                  </a:ext>
                </a:extLst>
              </a:tr>
              <a:tr h="678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6</a:t>
                      </a:r>
                      <a:endParaRPr lang="en-ID" sz="24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Daftar Ulang di SMA/SMK 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T</a:t>
                      </a:r>
                      <a:r>
                        <a:rPr lang="id-ID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ujuan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20 – 21 Juni </a:t>
                      </a: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202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09.00 – 16.00 WIB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SMA/SMK yang </a:t>
                      </a: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dituju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3145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416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DB4D6A-D05E-3115-879D-2D2526E2A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960858"/>
              </p:ext>
            </p:extLst>
          </p:nvPr>
        </p:nvGraphicFramePr>
        <p:xfrm>
          <a:off x="444008" y="126474"/>
          <a:ext cx="11384197" cy="6170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9057">
                  <a:extLst>
                    <a:ext uri="{9D8B030D-6E8A-4147-A177-3AD203B41FA5}">
                      <a16:colId xmlns:a16="http://schemas.microsoft.com/office/drawing/2014/main" val="3018269891"/>
                    </a:ext>
                  </a:extLst>
                </a:gridCol>
                <a:gridCol w="3669674">
                  <a:extLst>
                    <a:ext uri="{9D8B030D-6E8A-4147-A177-3AD203B41FA5}">
                      <a16:colId xmlns:a16="http://schemas.microsoft.com/office/drawing/2014/main" val="1095182564"/>
                    </a:ext>
                  </a:extLst>
                </a:gridCol>
                <a:gridCol w="2302340">
                  <a:extLst>
                    <a:ext uri="{9D8B030D-6E8A-4147-A177-3AD203B41FA5}">
                      <a16:colId xmlns:a16="http://schemas.microsoft.com/office/drawing/2014/main" val="817565926"/>
                    </a:ext>
                  </a:extLst>
                </a:gridCol>
                <a:gridCol w="2133804">
                  <a:extLst>
                    <a:ext uri="{9D8B030D-6E8A-4147-A177-3AD203B41FA5}">
                      <a16:colId xmlns:a16="http://schemas.microsoft.com/office/drawing/2014/main" val="1024513335"/>
                    </a:ext>
                  </a:extLst>
                </a:gridCol>
                <a:gridCol w="2239322">
                  <a:extLst>
                    <a:ext uri="{9D8B030D-6E8A-4147-A177-3AD203B41FA5}">
                      <a16:colId xmlns:a16="http://schemas.microsoft.com/office/drawing/2014/main" val="1129622986"/>
                    </a:ext>
                  </a:extLst>
                </a:gridCol>
              </a:tblGrid>
              <a:tr h="827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FFFF00"/>
                          </a:solidFill>
                          <a:effectLst/>
                        </a:rPr>
                        <a:t>II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FFFF00"/>
                          </a:solidFill>
                          <a:effectLst/>
                        </a:rPr>
                        <a:t>SPMB TAHAP II: JALUR NILAI PRESTASI AKADEMIK SMA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889276"/>
                  </a:ext>
                </a:extLst>
              </a:tr>
              <a:tr h="889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FFFF00"/>
                          </a:solidFill>
                          <a:effectLst/>
                        </a:rPr>
                        <a:t>NO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KEGIATAN</a:t>
                      </a:r>
                      <a:endParaRPr lang="en-ID" sz="24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TANGGAL</a:t>
                      </a:r>
                      <a:endParaRPr lang="en-ID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WAKTU</a:t>
                      </a:r>
                      <a:endParaRPr lang="en-ID" sz="24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TEMPAT/</a:t>
                      </a:r>
                      <a:endParaRPr lang="en-ID" sz="24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KET.</a:t>
                      </a:r>
                      <a:endParaRPr lang="en-ID" sz="24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6588522"/>
                  </a:ext>
                </a:extLst>
              </a:tr>
              <a:tr h="827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 err="1">
                          <a:solidFill>
                            <a:schemeClr val="tx1"/>
                          </a:solidFill>
                          <a:effectLst/>
                        </a:rPr>
                        <a:t>Pendaftaran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22 – 23 </a:t>
                      </a:r>
                      <a:r>
                        <a:rPr lang="id-ID" sz="2400" b="1" kern="0" dirty="0">
                          <a:solidFill>
                            <a:schemeClr val="tx1"/>
                          </a:solidFill>
                          <a:effectLst/>
                        </a:rPr>
                        <a:t>Juni 202</a:t>
                      </a: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id-ID" sz="2400" b="1" kern="0" dirty="0">
                          <a:solidFill>
                            <a:schemeClr val="tx1"/>
                          </a:solidFill>
                          <a:effectLst/>
                        </a:rPr>
                        <a:t>.0</a:t>
                      </a: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id-ID" sz="2400" b="1" kern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21.00</a:t>
                      </a:r>
                      <a:r>
                        <a:rPr lang="id-ID" sz="2400" b="1" kern="0" dirty="0">
                          <a:solidFill>
                            <a:schemeClr val="tx1"/>
                          </a:solidFill>
                          <a:effectLst/>
                        </a:rPr>
                        <a:t> WIB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endParaRPr lang="en-ID" sz="2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5195647"/>
                  </a:ext>
                </a:extLst>
              </a:tr>
              <a:tr h="827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Penutupan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23 </a:t>
                      </a: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Juni 202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21.00</a:t>
                      </a: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 WIB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Online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8703666"/>
                  </a:ext>
                </a:extLst>
              </a:tr>
              <a:tr h="827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Pengumuman</a:t>
                      </a:r>
                      <a:endParaRPr lang="en-ID" sz="2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r>
                        <a:rPr lang="id-ID" sz="2400" b="1" kern="0" dirty="0">
                          <a:solidFill>
                            <a:schemeClr val="tx1"/>
                          </a:solidFill>
                          <a:effectLst/>
                        </a:rPr>
                        <a:t> Juni 202</a:t>
                      </a: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chemeClr val="tx1"/>
                          </a:solidFill>
                          <a:effectLst/>
                        </a:rPr>
                        <a:t>08.00 WIB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endParaRPr lang="en-ID" sz="2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3799281"/>
                  </a:ext>
                </a:extLst>
              </a:tr>
              <a:tr h="827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Cetak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 Bukti </a:t>
                      </a: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Penerimaan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 oleh Calon Murid Baru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24</a:t>
                      </a: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 Juni 202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.00 – 23.59 WIB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Online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5076613"/>
                  </a:ext>
                </a:extLst>
              </a:tr>
              <a:tr h="827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kern="0" dirty="0">
                          <a:solidFill>
                            <a:srgbClr val="FFFF00"/>
                          </a:solidFill>
                          <a:effectLst/>
                        </a:rPr>
                        <a:t>5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>
                          <a:solidFill>
                            <a:schemeClr val="tx1"/>
                          </a:solidFill>
                          <a:effectLst/>
                        </a:rPr>
                        <a:t>Daftar Ulang di SM</a:t>
                      </a: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id-ID" sz="2400" b="1" kern="0">
                          <a:solidFill>
                            <a:schemeClr val="tx1"/>
                          </a:solidFill>
                          <a:effectLst/>
                        </a:rPr>
                        <a:t>Tujuan</a:t>
                      </a:r>
                      <a:endParaRPr lang="en-ID" sz="2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24 – 25 </a:t>
                      </a:r>
                      <a:r>
                        <a:rPr lang="id-ID" sz="2400" b="1" kern="0">
                          <a:solidFill>
                            <a:schemeClr val="tx1"/>
                          </a:solidFill>
                          <a:effectLst/>
                        </a:rPr>
                        <a:t>Juni 202</a:t>
                      </a: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D" sz="2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>
                          <a:solidFill>
                            <a:schemeClr val="tx1"/>
                          </a:solidFill>
                          <a:effectLst/>
                        </a:rPr>
                        <a:t>09.00 – 16.00 WIB</a:t>
                      </a:r>
                      <a:endParaRPr lang="en-ID" sz="2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SMA yang </a:t>
                      </a:r>
                      <a:r>
                        <a:rPr lang="en-US" sz="2400" b="1" kern="0" dirty="0" err="1">
                          <a:solidFill>
                            <a:schemeClr val="tx1"/>
                          </a:solidFill>
                          <a:effectLst/>
                        </a:rPr>
                        <a:t>dituju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7836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503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301B3B-B805-F5D9-61C9-7A11C1070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30264"/>
              </p:ext>
            </p:extLst>
          </p:nvPr>
        </p:nvGraphicFramePr>
        <p:xfrm>
          <a:off x="147483" y="118859"/>
          <a:ext cx="11916696" cy="6579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659">
                  <a:extLst>
                    <a:ext uri="{9D8B030D-6E8A-4147-A177-3AD203B41FA5}">
                      <a16:colId xmlns:a16="http://schemas.microsoft.com/office/drawing/2014/main" val="472183594"/>
                    </a:ext>
                  </a:extLst>
                </a:gridCol>
                <a:gridCol w="3841325">
                  <a:extLst>
                    <a:ext uri="{9D8B030D-6E8A-4147-A177-3AD203B41FA5}">
                      <a16:colId xmlns:a16="http://schemas.microsoft.com/office/drawing/2014/main" val="2280717855"/>
                    </a:ext>
                  </a:extLst>
                </a:gridCol>
                <a:gridCol w="2410032">
                  <a:extLst>
                    <a:ext uri="{9D8B030D-6E8A-4147-A177-3AD203B41FA5}">
                      <a16:colId xmlns:a16="http://schemas.microsoft.com/office/drawing/2014/main" val="601105587"/>
                    </a:ext>
                  </a:extLst>
                </a:gridCol>
                <a:gridCol w="2233614">
                  <a:extLst>
                    <a:ext uri="{9D8B030D-6E8A-4147-A177-3AD203B41FA5}">
                      <a16:colId xmlns:a16="http://schemas.microsoft.com/office/drawing/2014/main" val="2063806008"/>
                    </a:ext>
                  </a:extLst>
                </a:gridCol>
                <a:gridCol w="2344066">
                  <a:extLst>
                    <a:ext uri="{9D8B030D-6E8A-4147-A177-3AD203B41FA5}">
                      <a16:colId xmlns:a16="http://schemas.microsoft.com/office/drawing/2014/main" val="384728986"/>
                    </a:ext>
                  </a:extLst>
                </a:gridCol>
              </a:tblGrid>
              <a:tr h="656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FFFF00"/>
                          </a:solidFill>
                          <a:effectLst/>
                        </a:rPr>
                        <a:t>III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FFFF00"/>
                          </a:solidFill>
                          <a:effectLst/>
                        </a:rPr>
                        <a:t>SPMB TAHAP III: JALUR DOMISILI SMA/SMK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376542"/>
                  </a:ext>
                </a:extLst>
              </a:tr>
              <a:tr h="832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FFFF00"/>
                          </a:solidFill>
                          <a:effectLst/>
                        </a:rPr>
                        <a:t>NO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KEGIATAN</a:t>
                      </a:r>
                      <a:endParaRPr lang="en-ID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TANGGAL</a:t>
                      </a:r>
                      <a:endParaRPr lang="en-ID" sz="24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WAKTU</a:t>
                      </a:r>
                      <a:endParaRPr lang="en-ID" sz="24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TEMPAT/</a:t>
                      </a:r>
                      <a:endParaRPr lang="en-ID" sz="24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KET.</a:t>
                      </a:r>
                      <a:endParaRPr lang="en-ID" sz="24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7965959"/>
                  </a:ext>
                </a:extLst>
              </a:tr>
              <a:tr h="656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 err="1">
                          <a:solidFill>
                            <a:schemeClr val="tx1"/>
                          </a:solidFill>
                          <a:effectLst/>
                        </a:rPr>
                        <a:t>Pendaftaran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26 – 27 Juni</a:t>
                      </a:r>
                      <a:r>
                        <a:rPr lang="id-ID" sz="2400" b="1" kern="0">
                          <a:solidFill>
                            <a:schemeClr val="tx1"/>
                          </a:solidFill>
                          <a:effectLst/>
                        </a:rPr>
                        <a:t> 202</a:t>
                      </a: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D" sz="2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id-ID" sz="2400" b="1" kern="0">
                          <a:solidFill>
                            <a:schemeClr val="tx1"/>
                          </a:solidFill>
                          <a:effectLst/>
                        </a:rPr>
                        <a:t>.0</a:t>
                      </a: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id-ID" sz="2400" b="1" kern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21.00</a:t>
                      </a:r>
                      <a:r>
                        <a:rPr lang="id-ID" sz="2400" b="1" kern="0">
                          <a:solidFill>
                            <a:schemeClr val="tx1"/>
                          </a:solidFill>
                          <a:effectLst/>
                        </a:rPr>
                        <a:t> WIB</a:t>
                      </a:r>
                      <a:endParaRPr lang="en-ID" sz="2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endParaRPr lang="en-ID" sz="2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0806411"/>
                  </a:ext>
                </a:extLst>
              </a:tr>
              <a:tr h="656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Penutupan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27 Juni</a:t>
                      </a: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 202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21.00</a:t>
                      </a: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 WIB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Online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1737548"/>
                  </a:ext>
                </a:extLst>
              </a:tr>
              <a:tr h="656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Pengumuman</a:t>
                      </a:r>
                      <a:endParaRPr lang="en-ID" sz="2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28 Juni</a:t>
                      </a:r>
                      <a:r>
                        <a:rPr lang="id-ID" sz="2400" b="1" kern="0" dirty="0">
                          <a:solidFill>
                            <a:schemeClr val="tx1"/>
                          </a:solidFill>
                          <a:effectLst/>
                        </a:rPr>
                        <a:t> 202</a:t>
                      </a: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>
                          <a:solidFill>
                            <a:schemeClr val="tx1"/>
                          </a:solidFill>
                          <a:effectLst/>
                        </a:rPr>
                        <a:t>08.00 WIB</a:t>
                      </a:r>
                      <a:endParaRPr lang="en-ID" sz="2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endParaRPr lang="en-ID" sz="2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1071464"/>
                  </a:ext>
                </a:extLst>
              </a:tr>
              <a:tr h="656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Cetak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 Bukti </a:t>
                      </a: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Penerimaan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 oleh Calon Murid Baru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28 Juni</a:t>
                      </a: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 202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.00 – 23.59 WIB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Online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6677015"/>
                  </a:ext>
                </a:extLst>
              </a:tr>
              <a:tr h="656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FFFF00"/>
                          </a:solidFill>
                          <a:effectLst/>
                        </a:rPr>
                        <a:t>5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>
                          <a:solidFill>
                            <a:schemeClr val="tx1"/>
                          </a:solidFill>
                          <a:effectLst/>
                        </a:rPr>
                        <a:t>Daftar Ulang di SM</a:t>
                      </a: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A/SMK </a:t>
                      </a:r>
                      <a:r>
                        <a:rPr lang="id-ID" sz="2400" b="1" kern="0">
                          <a:solidFill>
                            <a:schemeClr val="tx1"/>
                          </a:solidFill>
                          <a:effectLst/>
                        </a:rPr>
                        <a:t>Tujuan</a:t>
                      </a:r>
                      <a:endParaRPr lang="en-ID" sz="2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28 Juni dan 30 Juni</a:t>
                      </a:r>
                      <a:r>
                        <a:rPr lang="id-ID" sz="2400" b="1" kern="0" dirty="0">
                          <a:solidFill>
                            <a:schemeClr val="tx1"/>
                          </a:solidFill>
                          <a:effectLst/>
                        </a:rPr>
                        <a:t> 202</a:t>
                      </a: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chemeClr val="tx1"/>
                          </a:solidFill>
                          <a:effectLst/>
                        </a:rPr>
                        <a:t>09.00 – 16.00 WIB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</a:rPr>
                        <a:t>SMA/SMK yang dituju</a:t>
                      </a:r>
                      <a:endParaRPr lang="en-ID" sz="2400" b="1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8969718"/>
                  </a:ext>
                </a:extLst>
              </a:tr>
              <a:tr h="656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FFFF00"/>
                          </a:solidFill>
                          <a:effectLst/>
                        </a:rPr>
                        <a:t>6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Pengumuman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Pemenuhan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Kuota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rgbClr val="0070C0"/>
                          </a:solidFill>
                          <a:effectLst/>
                        </a:rPr>
                        <a:t>1 Juli 2025</a:t>
                      </a:r>
                      <a:endParaRPr lang="en-ID" sz="2400" b="1" kern="10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08.00 WIB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Online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9722119"/>
                  </a:ext>
                </a:extLst>
              </a:tr>
              <a:tr h="656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FFFF00"/>
                          </a:solidFill>
                          <a:effectLst/>
                        </a:rPr>
                        <a:t>7</a:t>
                      </a:r>
                      <a:endParaRPr lang="en-ID" sz="2400" kern="100" dirty="0">
                        <a:solidFill>
                          <a:srgbClr val="FFFF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Daftar </a:t>
                      </a:r>
                      <a:r>
                        <a:rPr lang="en-US" sz="2400" b="1" kern="0" dirty="0" err="1">
                          <a:solidFill>
                            <a:schemeClr val="tx1"/>
                          </a:solidFill>
                          <a:effectLst/>
                        </a:rPr>
                        <a:t>Ulang</a:t>
                      </a: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kern="0" dirty="0" err="1">
                          <a:solidFill>
                            <a:schemeClr val="tx1"/>
                          </a:solidFill>
                          <a:effectLst/>
                        </a:rPr>
                        <a:t>Pemenuhan</a:t>
                      </a: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kern="0" dirty="0" err="1">
                          <a:solidFill>
                            <a:schemeClr val="tx1"/>
                          </a:solidFill>
                          <a:effectLst/>
                        </a:rPr>
                        <a:t>Kuota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1 Juli 2025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chemeClr val="tx1"/>
                          </a:solidFill>
                          <a:effectLst/>
                        </a:rPr>
                        <a:t>09.00 – 16.00 WIB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SMA/SMK yang </a:t>
                      </a:r>
                      <a:r>
                        <a:rPr lang="en-US" sz="2400" b="1" kern="0" dirty="0" err="1">
                          <a:solidFill>
                            <a:schemeClr val="tx1"/>
                          </a:solidFill>
                          <a:effectLst/>
                        </a:rPr>
                        <a:t>dituju</a:t>
                      </a:r>
                      <a:endParaRPr lang="en-ID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3845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733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4EA2FB-3E2A-2AD2-241F-9E0CA1C21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0655"/>
              </p:ext>
            </p:extLst>
          </p:nvPr>
        </p:nvGraphicFramePr>
        <p:xfrm>
          <a:off x="517749" y="362449"/>
          <a:ext cx="11162973" cy="6085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8866">
                  <a:extLst>
                    <a:ext uri="{9D8B030D-6E8A-4147-A177-3AD203B41FA5}">
                      <a16:colId xmlns:a16="http://schemas.microsoft.com/office/drawing/2014/main" val="4253242752"/>
                    </a:ext>
                  </a:extLst>
                </a:gridCol>
                <a:gridCol w="3598363">
                  <a:extLst>
                    <a:ext uri="{9D8B030D-6E8A-4147-A177-3AD203B41FA5}">
                      <a16:colId xmlns:a16="http://schemas.microsoft.com/office/drawing/2014/main" val="1512631012"/>
                    </a:ext>
                  </a:extLst>
                </a:gridCol>
                <a:gridCol w="2257599">
                  <a:extLst>
                    <a:ext uri="{9D8B030D-6E8A-4147-A177-3AD203B41FA5}">
                      <a16:colId xmlns:a16="http://schemas.microsoft.com/office/drawing/2014/main" val="2967840647"/>
                    </a:ext>
                  </a:extLst>
                </a:gridCol>
                <a:gridCol w="2092339">
                  <a:extLst>
                    <a:ext uri="{9D8B030D-6E8A-4147-A177-3AD203B41FA5}">
                      <a16:colId xmlns:a16="http://schemas.microsoft.com/office/drawing/2014/main" val="642146264"/>
                    </a:ext>
                  </a:extLst>
                </a:gridCol>
                <a:gridCol w="2195806">
                  <a:extLst>
                    <a:ext uri="{9D8B030D-6E8A-4147-A177-3AD203B41FA5}">
                      <a16:colId xmlns:a16="http://schemas.microsoft.com/office/drawing/2014/main" val="3079037027"/>
                    </a:ext>
                  </a:extLst>
                </a:gridCol>
              </a:tblGrid>
              <a:tr h="773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</a:rPr>
                        <a:t>IV</a:t>
                      </a:r>
                      <a:endParaRPr lang="en-ID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</a:rPr>
                        <a:t>SPMB TAHAP IV: JALUR NILAI PRESTASI AKADEMIK SMK</a:t>
                      </a:r>
                      <a:endParaRPr lang="en-ID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91267"/>
                  </a:ext>
                </a:extLst>
              </a:tr>
              <a:tr h="1061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NO</a:t>
                      </a:r>
                      <a:endParaRPr lang="en-ID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KEGIATAN</a:t>
                      </a:r>
                      <a:endParaRPr lang="en-ID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TANGGAL</a:t>
                      </a:r>
                      <a:endParaRPr lang="en-ID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</a:rPr>
                        <a:t>WAKTU</a:t>
                      </a:r>
                      <a:endParaRPr lang="en-ID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</a:rPr>
                        <a:t>TEMPAT/</a:t>
                      </a:r>
                      <a:endParaRPr lang="en-ID" sz="2400" b="1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</a:rPr>
                        <a:t>KET.</a:t>
                      </a:r>
                      <a:endParaRPr lang="en-ID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1976294"/>
                  </a:ext>
                </a:extLst>
              </a:tr>
              <a:tr h="773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1</a:t>
                      </a:r>
                      <a:endParaRPr lang="en-ID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</a:rPr>
                        <a:t>Pendaftaran</a:t>
                      </a:r>
                      <a:endParaRPr lang="en-ID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2</a:t>
                      </a:r>
                      <a:r>
                        <a:rPr lang="id-ID" sz="2400" b="1" kern="0" dirty="0">
                          <a:effectLst/>
                        </a:rPr>
                        <a:t> – </a:t>
                      </a:r>
                      <a:r>
                        <a:rPr lang="en-US" sz="2400" b="1" kern="0" dirty="0">
                          <a:effectLst/>
                        </a:rPr>
                        <a:t>3 Juli 2025</a:t>
                      </a:r>
                      <a:endParaRPr lang="en-ID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>
                          <a:effectLst/>
                        </a:rPr>
                        <a:t>0</a:t>
                      </a:r>
                      <a:r>
                        <a:rPr lang="en-US" sz="2400" b="1" kern="0">
                          <a:effectLst/>
                        </a:rPr>
                        <a:t>0</a:t>
                      </a:r>
                      <a:r>
                        <a:rPr lang="id-ID" sz="2400" b="1" kern="0">
                          <a:effectLst/>
                        </a:rPr>
                        <a:t>.0</a:t>
                      </a:r>
                      <a:r>
                        <a:rPr lang="en-US" sz="2400" b="1" kern="0">
                          <a:effectLst/>
                        </a:rPr>
                        <a:t>1</a:t>
                      </a:r>
                      <a:r>
                        <a:rPr lang="id-ID" sz="2400" b="1" kern="0">
                          <a:effectLst/>
                        </a:rPr>
                        <a:t> – </a:t>
                      </a:r>
                      <a:r>
                        <a:rPr lang="en-US" sz="2400" b="1" kern="0">
                          <a:effectLst/>
                        </a:rPr>
                        <a:t>21.00</a:t>
                      </a:r>
                      <a:r>
                        <a:rPr lang="id-ID" sz="2400" b="1" kern="0">
                          <a:effectLst/>
                        </a:rPr>
                        <a:t> WIB</a:t>
                      </a:r>
                      <a:endParaRPr lang="en-ID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>
                          <a:effectLst/>
                        </a:rPr>
                        <a:t>Online</a:t>
                      </a:r>
                      <a:endParaRPr lang="en-ID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0621723"/>
                  </a:ext>
                </a:extLst>
              </a:tr>
              <a:tr h="773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2</a:t>
                      </a:r>
                      <a:endParaRPr lang="en-ID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Penutupan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3 Juli</a:t>
                      </a: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 202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21.00</a:t>
                      </a: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 WIB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Online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6864317"/>
                  </a:ext>
                </a:extLst>
              </a:tr>
              <a:tr h="773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3</a:t>
                      </a:r>
                      <a:endParaRPr lang="en-ID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</a:rPr>
                        <a:t>Pengumuman</a:t>
                      </a:r>
                      <a:endParaRPr lang="en-ID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4 </a:t>
                      </a:r>
                      <a:r>
                        <a:rPr lang="id-ID" sz="2400" b="1" kern="0" dirty="0">
                          <a:effectLst/>
                        </a:rPr>
                        <a:t>Juli 202</a:t>
                      </a:r>
                      <a:r>
                        <a:rPr lang="en-US" sz="2400" b="1" kern="0" dirty="0">
                          <a:effectLst/>
                        </a:rPr>
                        <a:t>5</a:t>
                      </a:r>
                      <a:endParaRPr lang="en-ID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effectLst/>
                        </a:rPr>
                        <a:t>08.00 WIB</a:t>
                      </a:r>
                      <a:endParaRPr lang="en-ID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>
                          <a:effectLst/>
                        </a:rPr>
                        <a:t>Online</a:t>
                      </a:r>
                      <a:endParaRPr lang="en-ID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658860"/>
                  </a:ext>
                </a:extLst>
              </a:tr>
              <a:tr h="773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</a:rPr>
                        <a:t>4</a:t>
                      </a:r>
                      <a:endParaRPr lang="en-ID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Cetak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 Bukti </a:t>
                      </a:r>
                      <a:r>
                        <a:rPr lang="en-US" sz="2400" b="1" kern="0" dirty="0" err="1">
                          <a:solidFill>
                            <a:srgbClr val="0070C0"/>
                          </a:solidFill>
                          <a:effectLst/>
                        </a:rPr>
                        <a:t>Penerimaan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 oleh Calon Murid Baru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 Juli 202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r>
                        <a:rPr lang="en-US" sz="2400" b="1" kern="0" dirty="0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.00 – 23.59 WIB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solidFill>
                            <a:srgbClr val="0070C0"/>
                          </a:solidFill>
                          <a:effectLst/>
                        </a:rPr>
                        <a:t>Online</a:t>
                      </a:r>
                      <a:endParaRPr lang="en-ID" sz="2400" b="1" kern="1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2541056"/>
                  </a:ext>
                </a:extLst>
              </a:tr>
              <a:tr h="773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kern="0">
                          <a:effectLst/>
                        </a:rPr>
                        <a:t>5</a:t>
                      </a:r>
                      <a:endParaRPr lang="en-ID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>
                          <a:effectLst/>
                        </a:rPr>
                        <a:t>Daftar Ulang di SMK Tujuan</a:t>
                      </a:r>
                      <a:endParaRPr lang="en-ID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</a:rPr>
                        <a:t>4</a:t>
                      </a:r>
                      <a:r>
                        <a:rPr lang="id-ID" sz="2400" b="1" kern="0">
                          <a:effectLst/>
                        </a:rPr>
                        <a:t> – </a:t>
                      </a:r>
                      <a:r>
                        <a:rPr lang="en-US" sz="2400" b="1" kern="0">
                          <a:effectLst/>
                        </a:rPr>
                        <a:t>5</a:t>
                      </a:r>
                      <a:r>
                        <a:rPr lang="id-ID" sz="2400" b="1" kern="0">
                          <a:effectLst/>
                        </a:rPr>
                        <a:t> Juli 202</a:t>
                      </a:r>
                      <a:r>
                        <a:rPr lang="en-US" sz="2400" b="1" kern="0">
                          <a:effectLst/>
                        </a:rPr>
                        <a:t>5</a:t>
                      </a:r>
                      <a:endParaRPr lang="en-ID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400" b="1" kern="0" dirty="0">
                          <a:effectLst/>
                        </a:rPr>
                        <a:t>09.00 – 16.00 WIB</a:t>
                      </a:r>
                      <a:endParaRPr lang="en-ID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SMK yang </a:t>
                      </a:r>
                      <a:r>
                        <a:rPr lang="en-US" sz="2400" b="1" kern="0" dirty="0" err="1">
                          <a:effectLst/>
                        </a:rPr>
                        <a:t>dituju</a:t>
                      </a:r>
                      <a:endParaRPr lang="en-ID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6975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71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7BD420-EAF4-04E0-5C97-5C4176E5E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2EDAF1-B3F1-6C0E-5AAC-6968142FC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10" y="280219"/>
            <a:ext cx="11503742" cy="637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60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5941"/>
            <a:ext cx="1219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800" b="1" dirty="0">
                <a:ln w="0">
                  <a:noFill/>
                </a:ln>
                <a:solidFill>
                  <a:srgbClr val="FFFF00"/>
                </a:solidFill>
                <a:cs typeface="Arial" panose="020B0604020202020204" pitchFamily="34" charset="0"/>
              </a:rPr>
              <a:t>TAHAP DAN JALUR </a:t>
            </a:r>
          </a:p>
          <a:p>
            <a:pPr algn="ctr"/>
            <a:r>
              <a:rPr lang="en-GB" sz="3800" b="1" dirty="0">
                <a:ln w="0">
                  <a:noFill/>
                </a:ln>
                <a:solidFill>
                  <a:srgbClr val="FFFF00"/>
                </a:solidFill>
                <a:cs typeface="Arial" panose="020B0604020202020204" pitchFamily="34" charset="0"/>
              </a:rPr>
              <a:t>PENDAFTARAN SPMB TAHUN 2025</a:t>
            </a:r>
            <a:endParaRPr lang="en-GB" sz="3800" dirty="0">
              <a:ln w="0">
                <a:noFill/>
              </a:ln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BFC81-ADD4-5B4E-8C70-70363AB0DD3F}"/>
              </a:ext>
            </a:extLst>
          </p:cNvPr>
          <p:cNvSpPr txBox="1"/>
          <p:nvPr/>
        </p:nvSpPr>
        <p:spPr>
          <a:xfrm>
            <a:off x="412953" y="1257470"/>
            <a:ext cx="1085481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endParaRPr lang="en-ID" sz="2400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jalur</a:t>
            </a: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pendaftaran</a:t>
            </a: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SPMB </a:t>
            </a:r>
            <a:r>
              <a:rPr lang="en-US" sz="24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ajaran</a:t>
            </a: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2025/2026 </a:t>
            </a:r>
            <a:r>
              <a:rPr lang="en-US" sz="24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24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2313" lvl="0" indent="-368300" algn="just">
              <a:buFont typeface="+mj-lt"/>
              <a:buAutoNum type="alphaLcPeriod"/>
            </a:pPr>
            <a:r>
              <a:rPr lang="en-US" sz="24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(Online)</a:t>
            </a:r>
            <a:endParaRPr lang="en-ID" sz="24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6325" lvl="0" indent="-354013" algn="just">
              <a:buFont typeface="+mj-lt"/>
              <a:buAutoNum type="arabicParenR"/>
            </a:pP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Jalur </a:t>
            </a:r>
            <a:r>
              <a:rPr lang="en-US" sz="24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Afirmasi</a:t>
            </a: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(SMA/SMK)</a:t>
            </a:r>
            <a:endParaRPr lang="en-ID" sz="24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6325" lvl="0" indent="-354013" algn="just">
              <a:buFont typeface="+mj-lt"/>
              <a:buAutoNum type="arabicParenR"/>
            </a:pP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Jalur </a:t>
            </a:r>
            <a:r>
              <a:rPr lang="en-US" sz="24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Mutasi</a:t>
            </a: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Orang Tua/</a:t>
            </a:r>
            <a:r>
              <a:rPr lang="en-US" sz="24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wali</a:t>
            </a: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(SMA/SMK)</a:t>
            </a:r>
            <a:endParaRPr lang="en-ID" sz="24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6325" lvl="0" indent="-354013" algn="just">
              <a:buFont typeface="+mj-lt"/>
              <a:buAutoNum type="arabicParenR"/>
            </a:pP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Jalur </a:t>
            </a:r>
            <a:r>
              <a:rPr lang="en-US" sz="24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Prestasi</a:t>
            </a: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Hasil Lomba (SMA/SMK)</a:t>
            </a:r>
            <a:endParaRPr lang="en-ID" sz="24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2313" lvl="0" indent="-368300" algn="just">
              <a:buFont typeface="+mj-lt"/>
              <a:buAutoNum type="alphaLcPeriod" startAt="2"/>
            </a:pPr>
            <a:r>
              <a:rPr lang="en-US" sz="24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II (Online)</a:t>
            </a:r>
            <a:endParaRPr lang="en-ID" sz="24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2313" algn="just"/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Jalur </a:t>
            </a:r>
            <a:r>
              <a:rPr lang="en-US" sz="2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Nilai </a:t>
            </a:r>
            <a:r>
              <a:rPr lang="en-US" sz="24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Prestasi</a:t>
            </a: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Akademik</a:t>
            </a: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(SMA)</a:t>
            </a:r>
            <a:endParaRPr lang="en-ID" sz="24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2313" lvl="0" indent="-368300" algn="just">
              <a:buFont typeface="+mj-lt"/>
              <a:buAutoNum type="alphaLcPeriod" startAt="3"/>
            </a:pPr>
            <a:r>
              <a:rPr lang="en-US" sz="2400" b="1" dirty="0" err="1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400" b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III (Online)</a:t>
            </a:r>
            <a:endParaRPr lang="en-ID" sz="2400" b="1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2313" algn="just"/>
            <a:r>
              <a:rPr lang="en-US" sz="2400" b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Jalur </a:t>
            </a:r>
            <a:r>
              <a:rPr lang="en-US" sz="2400" b="1" dirty="0" err="1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Domisili</a:t>
            </a:r>
            <a:r>
              <a:rPr lang="en-US" sz="2400" b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(SMA/SMK)</a:t>
            </a:r>
            <a:endParaRPr lang="en-ID" sz="2400" b="1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2313" lvl="0" indent="-368300" algn="just">
              <a:buFont typeface="+mj-lt"/>
              <a:buAutoNum type="alphaLcPeriod" startAt="4"/>
            </a:pPr>
            <a:r>
              <a:rPr lang="en-US" sz="24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IV (Online)</a:t>
            </a:r>
            <a:endParaRPr lang="en-ID" sz="24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2313" algn="just"/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Jalur </a:t>
            </a:r>
            <a:r>
              <a:rPr lang="en-US" sz="2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Nilai </a:t>
            </a:r>
            <a:r>
              <a:rPr lang="en-US" sz="24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Prestasi</a:t>
            </a: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Akademik</a:t>
            </a:r>
            <a:r>
              <a:rPr lang="en-US" sz="24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(SMK)</a:t>
            </a:r>
            <a:endParaRPr lang="en-ID" sz="24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33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286BD3-F857-20A2-C7DB-E601702F4393}"/>
              </a:ext>
            </a:extLst>
          </p:cNvPr>
          <p:cNvSpPr txBox="1"/>
          <p:nvPr/>
        </p:nvSpPr>
        <p:spPr>
          <a:xfrm>
            <a:off x="504517" y="1061084"/>
            <a:ext cx="1118296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lvl="0" indent="-354013" algn="just">
              <a:buFont typeface="+mj-lt"/>
              <a:buAutoNum type="arabicPeriod" startAt="2"/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Ketentuan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mengenai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tahap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pendaftaran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SPMB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dikecualikan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untuk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berikut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900113" lvl="0" indent="-546100" algn="just">
              <a:buFont typeface="+mj-lt"/>
              <a:buAutoNum type="alphaLcPeriod"/>
            </a:pPr>
            <a:r>
              <a:rPr lang="en-ID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lang="en-ID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</a:t>
            </a:r>
            <a:r>
              <a:rPr lang="en-ID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kerja</a:t>
            </a:r>
            <a:r>
              <a:rPr lang="en-ID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ID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900113" lvl="0" indent="-546100" algn="just">
              <a:buFont typeface="+mj-lt"/>
              <a:buAutoNum type="alphaLcPeriod"/>
            </a:pPr>
            <a:r>
              <a:rPr lang="en-ID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lang="en-ID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Indonesia di </a:t>
            </a:r>
            <a:r>
              <a:rPr lang="en-ID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luar</a:t>
            </a:r>
            <a:r>
              <a:rPr lang="en-ID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negeri;</a:t>
            </a:r>
          </a:p>
          <a:p>
            <a:pPr marL="900113" lvl="0" indent="-546100" algn="just">
              <a:buFont typeface="+mj-lt"/>
              <a:buAutoNum type="alphaLcPeriod"/>
            </a:pPr>
            <a:r>
              <a:rPr lang="en-ID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lang="en-ID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yang </a:t>
            </a:r>
            <a:r>
              <a:rPr lang="en-ID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menyelenggarakan</a:t>
            </a:r>
            <a:r>
              <a:rPr lang="en-ID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pendidikan</a:t>
            </a:r>
            <a:r>
              <a:rPr lang="en-ID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khusus</a:t>
            </a:r>
            <a:r>
              <a:rPr lang="en-ID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SLB</a:t>
            </a:r>
          </a:p>
          <a:p>
            <a:pPr marL="900113" lvl="0" indent="-546100" algn="just">
              <a:buFont typeface="+mj-lt"/>
              <a:buAutoNum type="alphaLcPeriod"/>
            </a:pPr>
            <a:r>
              <a:rPr lang="en-ID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lang="en-ID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yang </a:t>
            </a:r>
            <a:r>
              <a:rPr lang="en-ID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menyelenggarakan</a:t>
            </a:r>
            <a:r>
              <a:rPr lang="en-ID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program Pendidikan </a:t>
            </a:r>
            <a:r>
              <a:rPr lang="en-ID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khusus</a:t>
            </a:r>
            <a:r>
              <a:rPr lang="en-ID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(SMA Negeri </a:t>
            </a:r>
            <a:r>
              <a:rPr lang="en-ID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Olahraga</a:t>
            </a:r>
            <a:r>
              <a:rPr lang="en-ID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SMKN 12 Surabaya, </a:t>
            </a:r>
            <a:r>
              <a:rPr lang="en-ID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SMKN Maritim </a:t>
            </a:r>
            <a:r>
              <a:rPr lang="en-ID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Lamongan</a:t>
            </a:r>
            <a:r>
              <a:rPr lang="en-ID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SMKN 5 Malang);</a:t>
            </a:r>
          </a:p>
          <a:p>
            <a:pPr marL="900113" indent="-546100" algn="just">
              <a:buFont typeface="+mj-lt"/>
              <a:buAutoNum type="alphaLcPeriod"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berasrama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(SMAN Taruna Nala Jawa Timur di Kota Malang, SMAN 3 Taruna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Angkasa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Jawa  Timur di Kota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Madiun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SMAN 2 Taruna Bhayangkara Jawa Timur di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Kabupaten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Banyuwangi, SMAN 5 Taruna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Brawijaya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Jawa  Timur di Kota Kediri, SMAN 1 Taruna Madani Jawa Timur di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Bangil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Pasuruan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SMAN 2 Taruna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Pamong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Praja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Jawa Timur di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Kabupaten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Bojonegoro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</a:p>
          <a:p>
            <a:pPr marL="900113" lvl="0" indent="-546100" algn="just">
              <a:buFont typeface="+mj-lt"/>
              <a:buAutoNum type="alphaLcPeriod"/>
            </a:pPr>
            <a:endParaRPr lang="en-ID" sz="28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4013" lvl="0" indent="-354013" algn="just"/>
            <a:endParaRPr lang="en-ID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7F954B-2BED-D465-51FA-25EB1FF5A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4C13BA-E7BC-D64A-DC7C-F7167860CCC9}"/>
              </a:ext>
            </a:extLst>
          </p:cNvPr>
          <p:cNvSpPr txBox="1"/>
          <p:nvPr/>
        </p:nvSpPr>
        <p:spPr>
          <a:xfrm>
            <a:off x="342285" y="471148"/>
            <a:ext cx="1118296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marR="0" lvl="0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Ketentuan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mengenai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tahap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pendaftaran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SPMB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dikecualikan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untuk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sekolah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berikut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900113" indent="-546100" algn="just">
              <a:buFont typeface="+mj-lt"/>
              <a:buAutoNum type="alphaLcPeriod" startAt="6"/>
              <a:defRPr/>
            </a:pPr>
            <a:r>
              <a:rPr lang="en-ID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lang="en-ID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yang </a:t>
            </a:r>
            <a:r>
              <a:rPr lang="en-ID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menyelenggarakan</a:t>
            </a:r>
            <a:r>
              <a:rPr lang="en-ID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pendidikan</a:t>
            </a:r>
            <a:r>
              <a:rPr lang="en-ID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layanan</a:t>
            </a:r>
            <a:r>
              <a:rPr lang="en-ID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khusus</a:t>
            </a:r>
            <a:r>
              <a:rPr lang="en-ID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SMA Terbuka di Jawa Timur (SMAN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Kepanjen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Kab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Malang, 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Rejotangan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Kab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Tulungagung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SMAN 4 Kota Kediri)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900113" marR="0" lvl="0" indent="-5461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6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di wilayah Blank Spot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jaringan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selular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(SMA Negeri 1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Masalembu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 dan</a:t>
            </a:r>
          </a:p>
          <a:p>
            <a:pPr marL="900113" marR="0" lvl="0" indent="-5461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6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di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daerah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jumlah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penduduk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sekolah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memenuhi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ketentuan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jumlah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(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rombongan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belajar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54013" marR="0" lvl="0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58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" y="218126"/>
            <a:ext cx="121912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TAHAPAN PELAKSANAAN SPMB </a:t>
            </a:r>
            <a:r>
              <a:rPr kumimoji="0" lang="id-ID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JATIM 202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2143" y="2125919"/>
            <a:ext cx="3517758" cy="4792369"/>
            <a:chOff x="189768" y="2230821"/>
            <a:chExt cx="3517758" cy="479236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36" y="3075520"/>
              <a:ext cx="1645821" cy="185523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14803" y="2230821"/>
              <a:ext cx="164582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TAHAP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09559" y="2477605"/>
              <a:ext cx="4972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9768" y="4791810"/>
              <a:ext cx="3517758" cy="22313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SMA/SMK</a:t>
              </a:r>
              <a:endPara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JALUR AFIRMASI SMA 30%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D" b="1" dirty="0">
                  <a:solidFill>
                    <a:srgbClr val="FFFF00"/>
                  </a:solidFill>
                  <a:latin typeface="Calibri" panose="020F0502020204030204"/>
                </a:rPr>
                <a:t>JALUR AFIRMASI SMK 15%</a:t>
              </a:r>
              <a:endPara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JALUR MUTASI SMA/SMK 5%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JALUR PRESTASI HASIL LOMBA 5%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66128" y="2072389"/>
            <a:ext cx="2279188" cy="4846344"/>
            <a:chOff x="3114091" y="2110837"/>
            <a:chExt cx="2279188" cy="484634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1381" y="2855177"/>
              <a:ext cx="1645821" cy="185523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341379" y="2110837"/>
              <a:ext cx="164582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TAHAP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15663" y="2264723"/>
              <a:ext cx="4972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14091" y="4710412"/>
              <a:ext cx="227918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en-ID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JALUR </a:t>
              </a:r>
              <a:r>
                <a:rPr lang="en-ID" sz="2800" b="1" dirty="0">
                  <a:solidFill>
                    <a:srgbClr val="FFFF00"/>
                  </a:solidFill>
                </a:rPr>
                <a:t>NILAI </a:t>
              </a:r>
            </a:p>
            <a:p>
              <a:pPr lvl="0" algn="ctr">
                <a:defRPr/>
              </a:pPr>
              <a:r>
                <a:rPr kumimoji="0" lang="en-ID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PRESTASI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AKADEMIK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25%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45316" y="1837978"/>
            <a:ext cx="2903552" cy="4164083"/>
            <a:chOff x="4960162" y="1879480"/>
            <a:chExt cx="2903552" cy="416408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118" y="2623820"/>
              <a:ext cx="1645821" cy="1855238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589118" y="1879480"/>
              <a:ext cx="164582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TAHAP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63403" y="2033365"/>
              <a:ext cx="4972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960162" y="4473903"/>
              <a:ext cx="290355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JALUR DOMISILI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SMA (35%)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D" sz="3200" b="1" dirty="0">
                  <a:solidFill>
                    <a:srgbClr val="FFFF00"/>
                  </a:solidFill>
                  <a:latin typeface="Calibri" panose="020F0502020204030204"/>
                </a:rPr>
                <a:t>SMK(10%)</a:t>
              </a:r>
              <a:endPara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586038" y="1581876"/>
            <a:ext cx="3135693" cy="4452385"/>
            <a:chOff x="7950779" y="1606042"/>
            <a:chExt cx="3135693" cy="445238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340" y="2509230"/>
              <a:ext cx="1645821" cy="185523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8648338" y="1606042"/>
              <a:ext cx="164582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TAHAP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222624" y="1793609"/>
              <a:ext cx="4972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950779" y="4242545"/>
              <a:ext cx="313569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JALUR </a:t>
              </a:r>
              <a:r>
                <a:rPr lang="en-ID" sz="2800" b="1" dirty="0">
                  <a:solidFill>
                    <a:srgbClr val="FFFF00"/>
                  </a:solidFill>
                  <a:latin typeface="Calibri" panose="020F0502020204030204"/>
                </a:rPr>
                <a:t>NILAI PRESTASI AKADEMIK</a:t>
              </a:r>
              <a:endPara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SMK</a:t>
              </a:r>
              <a:r>
                <a:rPr lang="en-ID" sz="2800" b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kumimoji="0" lang="en-ID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65%</a:t>
              </a: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2386">
            <a:off x="5298189" y="3374368"/>
            <a:ext cx="666386" cy="48178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2386">
            <a:off x="7988146" y="3011748"/>
            <a:ext cx="666386" cy="48178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2386">
            <a:off x="2241821" y="3584881"/>
            <a:ext cx="1080025" cy="67221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0B3C42-8BF5-2D89-0F2D-99F478668A42}"/>
              </a:ext>
            </a:extLst>
          </p:cNvPr>
          <p:cNvCxnSpPr/>
          <p:nvPr/>
        </p:nvCxnSpPr>
        <p:spPr>
          <a:xfrm>
            <a:off x="124381" y="5721020"/>
            <a:ext cx="272965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E7981-DB2F-02FB-00B6-F2CA91BE4B43}"/>
              </a:ext>
            </a:extLst>
          </p:cNvPr>
          <p:cNvCxnSpPr/>
          <p:nvPr/>
        </p:nvCxnSpPr>
        <p:spPr>
          <a:xfrm>
            <a:off x="128999" y="6085854"/>
            <a:ext cx="272965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9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8CD576-336B-D7E8-C6C8-09C7FF4F3101}"/>
              </a:ext>
            </a:extLst>
          </p:cNvPr>
          <p:cNvSpPr/>
          <p:nvPr/>
        </p:nvSpPr>
        <p:spPr>
          <a:xfrm>
            <a:off x="1" y="5516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800" b="1" dirty="0">
                <a:solidFill>
                  <a:schemeClr val="bg1"/>
                </a:solidFill>
              </a:rPr>
              <a:t>JALUR SPMB </a:t>
            </a:r>
            <a:r>
              <a:rPr lang="id-ID" sz="2800" b="1" dirty="0">
                <a:solidFill>
                  <a:schemeClr val="bg1"/>
                </a:solidFill>
              </a:rPr>
              <a:t>JATIM 202</a:t>
            </a:r>
            <a:r>
              <a:rPr lang="en-GB" sz="2800" b="1" dirty="0">
                <a:solidFill>
                  <a:schemeClr val="bg1"/>
                </a:solidFill>
              </a:rPr>
              <a:t>5 – JENJANG SMA</a:t>
            </a:r>
            <a:endParaRPr lang="en-ID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940A786-753D-A81D-5B05-4BDFEA42F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685717"/>
              </p:ext>
            </p:extLst>
          </p:nvPr>
        </p:nvGraphicFramePr>
        <p:xfrm>
          <a:off x="2625894" y="1622678"/>
          <a:ext cx="4521152" cy="4452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CB34E88-8DFA-CD64-A46B-4D47D9C7CC3D}"/>
              </a:ext>
            </a:extLst>
          </p:cNvPr>
          <p:cNvSpPr/>
          <p:nvPr/>
        </p:nvSpPr>
        <p:spPr>
          <a:xfrm>
            <a:off x="4788310" y="3481875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b="1" dirty="0">
                <a:solidFill>
                  <a:srgbClr val="FFFF00"/>
                </a:solidFill>
                <a:cs typeface="Calibri"/>
              </a:rPr>
              <a:t>35%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DDB0D6D6-692B-E5ED-1A45-9872F234414B}"/>
              </a:ext>
            </a:extLst>
          </p:cNvPr>
          <p:cNvSpPr/>
          <p:nvPr/>
        </p:nvSpPr>
        <p:spPr>
          <a:xfrm flipH="1">
            <a:off x="5206227" y="3917793"/>
            <a:ext cx="1237337" cy="1618367"/>
          </a:xfrm>
          <a:custGeom>
            <a:avLst/>
            <a:gdLst>
              <a:gd name="connsiteX0" fmla="*/ 0 w 1271588"/>
              <a:gd name="connsiteY0" fmla="*/ 2047875 h 2047875"/>
              <a:gd name="connsiteX1" fmla="*/ 0 w 1271588"/>
              <a:gd name="connsiteY1" fmla="*/ 0 h 2047875"/>
              <a:gd name="connsiteX2" fmla="*/ 1271588 w 1271588"/>
              <a:gd name="connsiteY2" fmla="*/ 4762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1588" h="2047875">
                <a:moveTo>
                  <a:pt x="0" y="2047875"/>
                </a:moveTo>
                <a:lnTo>
                  <a:pt x="0" y="0"/>
                </a:lnTo>
                <a:lnTo>
                  <a:pt x="1271588" y="4762"/>
                </a:lnTo>
              </a:path>
            </a:pathLst>
          </a:custGeom>
          <a:noFill/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787BF-C70F-F155-DDC0-FD34A9CE19F1}"/>
              </a:ext>
            </a:extLst>
          </p:cNvPr>
          <p:cNvSpPr/>
          <p:nvPr/>
        </p:nvSpPr>
        <p:spPr>
          <a:xfrm>
            <a:off x="5833544" y="5536160"/>
            <a:ext cx="6358456" cy="1410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5. DOMISILI SMA (35%) : 20% DOMISILI REGULER DAN 15% DOMISILI SEBARAN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0B0F0"/>
                </a:solidFill>
              </a:rPr>
              <a:t>DALAM RAYON;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PILIHAN MAKSIMAL 3 SEKOLAH.</a:t>
            </a: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4D583EAB-5113-489E-9C13-8E188F02A6A9}"/>
              </a:ext>
            </a:extLst>
          </p:cNvPr>
          <p:cNvSpPr/>
          <p:nvPr/>
        </p:nvSpPr>
        <p:spPr>
          <a:xfrm flipH="1">
            <a:off x="5832843" y="2788371"/>
            <a:ext cx="2261873" cy="240613"/>
          </a:xfrm>
          <a:custGeom>
            <a:avLst/>
            <a:gdLst>
              <a:gd name="connsiteX0" fmla="*/ 0 w 1271588"/>
              <a:gd name="connsiteY0" fmla="*/ 2047875 h 2047875"/>
              <a:gd name="connsiteX1" fmla="*/ 0 w 1271588"/>
              <a:gd name="connsiteY1" fmla="*/ 0 h 2047875"/>
              <a:gd name="connsiteX2" fmla="*/ 1271588 w 1271588"/>
              <a:gd name="connsiteY2" fmla="*/ 4762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1588" h="2047875">
                <a:moveTo>
                  <a:pt x="0" y="2047875"/>
                </a:moveTo>
                <a:lnTo>
                  <a:pt x="0" y="0"/>
                </a:lnTo>
                <a:lnTo>
                  <a:pt x="1271588" y="4762"/>
                </a:lnTo>
              </a:path>
            </a:pathLst>
          </a:custGeom>
          <a:noFill/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9E1DD8-C383-7373-9C19-E72B90EF2D5F}"/>
              </a:ext>
            </a:extLst>
          </p:cNvPr>
          <p:cNvSpPr/>
          <p:nvPr/>
        </p:nvSpPr>
        <p:spPr>
          <a:xfrm>
            <a:off x="5530741" y="2864228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>
                <a:solidFill>
                  <a:srgbClr val="FFFF00"/>
                </a:solidFill>
                <a:cs typeface="Calibri"/>
              </a:rPr>
              <a:t>25%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7C1D44-99C6-9CF2-EF00-B4AAAC675C1E}"/>
              </a:ext>
            </a:extLst>
          </p:cNvPr>
          <p:cNvSpPr/>
          <p:nvPr/>
        </p:nvSpPr>
        <p:spPr>
          <a:xfrm>
            <a:off x="7217974" y="3043429"/>
            <a:ext cx="4911212" cy="267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>
                <a:solidFill>
                  <a:srgbClr val="FFFF00"/>
                </a:solidFill>
              </a:rPr>
              <a:t>4. </a:t>
            </a:r>
            <a:r>
              <a:rPr lang="id-ID" sz="2400" b="1" dirty="0">
                <a:solidFill>
                  <a:srgbClr val="FFFF00"/>
                </a:solidFill>
              </a:rPr>
              <a:t>NILAI </a:t>
            </a:r>
            <a:r>
              <a:rPr lang="en-ID" sz="2400" b="1" dirty="0">
                <a:solidFill>
                  <a:srgbClr val="FFFF00"/>
                </a:solidFill>
              </a:rPr>
              <a:t>PRESTASI </a:t>
            </a:r>
            <a:r>
              <a:rPr lang="id-ID" sz="2400" b="1" dirty="0">
                <a:solidFill>
                  <a:srgbClr val="FFFF00"/>
                </a:solidFill>
              </a:rPr>
              <a:t>AKADEMIK </a:t>
            </a:r>
            <a:r>
              <a:rPr lang="en-GB" sz="2400" b="1" dirty="0">
                <a:solidFill>
                  <a:srgbClr val="FFFF00"/>
                </a:solidFill>
              </a:rPr>
              <a:t> (25%)</a:t>
            </a:r>
          </a:p>
          <a:p>
            <a:r>
              <a:rPr lang="en-US" b="1" dirty="0">
                <a:solidFill>
                  <a:srgbClr val="00B0F0"/>
                </a:solidFill>
              </a:rPr>
              <a:t>GABUNGAN RERATA NILAI RAPOR SEMESTER 1 – 5, (60%), DAN INDEKS SEKOLAH ASAL (40%).</a:t>
            </a:r>
          </a:p>
          <a:p>
            <a:pPr>
              <a:lnSpc>
                <a:spcPct val="107000"/>
              </a:lnSpc>
            </a:pPr>
            <a:endParaRPr lang="en-GB" sz="900" b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DALAM RAYON/LUAR RAYON KAB/KOTA YANG BERBATASAN;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PILIHAN MAKSIMAL 3 SEKOLAH.</a:t>
            </a:r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D8F82589-CB43-94EF-FB83-932FCFFC55FA}"/>
              </a:ext>
            </a:extLst>
          </p:cNvPr>
          <p:cNvSpPr/>
          <p:nvPr/>
        </p:nvSpPr>
        <p:spPr>
          <a:xfrm rot="10800000" flipV="1">
            <a:off x="2692433" y="848516"/>
            <a:ext cx="1761580" cy="1744549"/>
          </a:xfrm>
          <a:custGeom>
            <a:avLst/>
            <a:gdLst>
              <a:gd name="connsiteX0" fmla="*/ 0 w 1271588"/>
              <a:gd name="connsiteY0" fmla="*/ 2047875 h 2047875"/>
              <a:gd name="connsiteX1" fmla="*/ 0 w 1271588"/>
              <a:gd name="connsiteY1" fmla="*/ 0 h 2047875"/>
              <a:gd name="connsiteX2" fmla="*/ 1271588 w 1271588"/>
              <a:gd name="connsiteY2" fmla="*/ 4762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1588" h="2047875">
                <a:moveTo>
                  <a:pt x="0" y="2047875"/>
                </a:moveTo>
                <a:lnTo>
                  <a:pt x="0" y="0"/>
                </a:lnTo>
                <a:lnTo>
                  <a:pt x="1271588" y="4762"/>
                </a:lnTo>
              </a:path>
            </a:pathLst>
          </a:custGeom>
          <a:noFill/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05762A-7EFA-379F-5061-428242B55887}"/>
              </a:ext>
            </a:extLst>
          </p:cNvPr>
          <p:cNvSpPr/>
          <p:nvPr/>
        </p:nvSpPr>
        <p:spPr>
          <a:xfrm>
            <a:off x="126837" y="965413"/>
            <a:ext cx="4661473" cy="1828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ID" sz="2400" b="1" dirty="0">
                <a:solidFill>
                  <a:srgbClr val="FFFF00"/>
                </a:solidFill>
              </a:rPr>
              <a:t>1</a:t>
            </a:r>
            <a:r>
              <a:rPr lang="en-ID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AFIRMASI (30%)</a:t>
            </a:r>
            <a:r>
              <a:rPr lang="id-ID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b="1" dirty="0">
                <a:solidFill>
                  <a:srgbClr val="FFFF00"/>
                </a:solidFill>
              </a:rPr>
              <a:t>KELUARGA EKONOMI TIDAK MAMPU (KETM) DAN AFIRMASI PENDIDIKAN MENENGAH (ADEM)</a:t>
            </a:r>
            <a:r>
              <a:rPr lang="id-ID" b="1" dirty="0">
                <a:solidFill>
                  <a:srgbClr val="FFFF00"/>
                </a:solidFill>
              </a:rPr>
              <a:t>,</a:t>
            </a:r>
            <a:r>
              <a:rPr lang="en-US" b="1" dirty="0">
                <a:solidFill>
                  <a:srgbClr val="FFFF00"/>
                </a:solidFill>
              </a:rPr>
              <a:t> NILAI AKADEMIK KETM, </a:t>
            </a:r>
            <a:r>
              <a:rPr lang="id-ID" b="1" dirty="0">
                <a:solidFill>
                  <a:srgbClr val="FFFF00"/>
                </a:solidFill>
              </a:rPr>
              <a:t>ANAK </a:t>
            </a:r>
            <a:r>
              <a:rPr lang="en-GB" b="1" dirty="0">
                <a:solidFill>
                  <a:srgbClr val="FFFF00"/>
                </a:solidFill>
              </a:rPr>
              <a:t>BURUH KETM)</a:t>
            </a:r>
            <a:r>
              <a:rPr lang="id-ID" b="1" dirty="0">
                <a:solidFill>
                  <a:srgbClr val="FFFF00"/>
                </a:solidFill>
              </a:rPr>
              <a:t>, </a:t>
            </a:r>
            <a:r>
              <a:rPr lang="en-GB" b="1" dirty="0">
                <a:solidFill>
                  <a:srgbClr val="FFFF00"/>
                </a:solidFill>
              </a:rPr>
              <a:t>DAN </a:t>
            </a:r>
            <a:r>
              <a:rPr lang="id-ID" b="1" dirty="0">
                <a:solidFill>
                  <a:srgbClr val="FFFF00"/>
                </a:solidFill>
              </a:rPr>
              <a:t>PENYANDANG DISABILITAS</a:t>
            </a:r>
            <a:r>
              <a:rPr lang="en-GB" b="1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07000"/>
              </a:lnSpc>
            </a:pPr>
            <a:endParaRPr lang="en-GB" sz="800" b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DALAM RAYON/LUAR RAYON BERBATASAN;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PILIHAN 1 SEKOLAH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2680DF-088E-9437-9107-04EAE15D3CF4}"/>
              </a:ext>
            </a:extLst>
          </p:cNvPr>
          <p:cNvSpPr/>
          <p:nvPr/>
        </p:nvSpPr>
        <p:spPr>
          <a:xfrm>
            <a:off x="4138260" y="2656846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>
                <a:solidFill>
                  <a:srgbClr val="FFFF00"/>
                </a:solidFill>
                <a:cs typeface="Calibri"/>
              </a:rPr>
              <a:t>30%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72E5C130-7493-CC0D-34E6-E1F5AD3B24DB}"/>
              </a:ext>
            </a:extLst>
          </p:cNvPr>
          <p:cNvSpPr/>
          <p:nvPr/>
        </p:nvSpPr>
        <p:spPr>
          <a:xfrm rot="5400000" flipV="1">
            <a:off x="1732490" y="3556343"/>
            <a:ext cx="1364863" cy="1641987"/>
          </a:xfrm>
          <a:custGeom>
            <a:avLst/>
            <a:gdLst>
              <a:gd name="connsiteX0" fmla="*/ 0 w 1271588"/>
              <a:gd name="connsiteY0" fmla="*/ 2047875 h 2047875"/>
              <a:gd name="connsiteX1" fmla="*/ 0 w 1271588"/>
              <a:gd name="connsiteY1" fmla="*/ 0 h 2047875"/>
              <a:gd name="connsiteX2" fmla="*/ 1271588 w 1271588"/>
              <a:gd name="connsiteY2" fmla="*/ 4762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1588" h="2047875">
                <a:moveTo>
                  <a:pt x="0" y="2047875"/>
                </a:moveTo>
                <a:lnTo>
                  <a:pt x="0" y="0"/>
                </a:lnTo>
                <a:lnTo>
                  <a:pt x="1271588" y="4762"/>
                </a:lnTo>
              </a:path>
            </a:pathLst>
          </a:custGeom>
          <a:noFill/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7AB1EE-59C5-A88E-4FC2-EC45962B0CA9}"/>
              </a:ext>
            </a:extLst>
          </p:cNvPr>
          <p:cNvSpPr/>
          <p:nvPr/>
        </p:nvSpPr>
        <p:spPr>
          <a:xfrm>
            <a:off x="3235915" y="3368503"/>
            <a:ext cx="564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>
                <a:solidFill>
                  <a:schemeClr val="bg1"/>
                </a:solidFill>
                <a:cs typeface="Calibri"/>
              </a:rPr>
              <a:t>5%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3E13DB-5396-41AB-E0BB-008934263199}"/>
              </a:ext>
            </a:extLst>
          </p:cNvPr>
          <p:cNvSpPr/>
          <p:nvPr/>
        </p:nvSpPr>
        <p:spPr>
          <a:xfrm>
            <a:off x="188985" y="5059768"/>
            <a:ext cx="5664748" cy="1595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>
                <a:solidFill>
                  <a:srgbClr val="FFFF00"/>
                </a:solidFill>
              </a:rPr>
              <a:t>2. MUTASI ORANG TUA/WALI (5%),</a:t>
            </a:r>
          </a:p>
          <a:p>
            <a:r>
              <a:rPr lang="en-ID" b="1" dirty="0">
                <a:solidFill>
                  <a:srgbClr val="FFFF00"/>
                </a:solidFill>
              </a:rPr>
              <a:t>MUTASI TUGAS ORTU/WALI, ANAK GURU/ TENAGA KEPENDIDIKAN</a:t>
            </a:r>
            <a:endParaRPr lang="en-GB" sz="800" b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DALAM RAYON/LUAR RAYON BERBATASAN;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PILIHAN 1 SEKOLAH.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3922EE-C445-8FB6-E91F-7751410C8388}"/>
              </a:ext>
            </a:extLst>
          </p:cNvPr>
          <p:cNvSpPr/>
          <p:nvPr/>
        </p:nvSpPr>
        <p:spPr>
          <a:xfrm>
            <a:off x="6808191" y="852973"/>
            <a:ext cx="5256972" cy="2023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>
                <a:solidFill>
                  <a:srgbClr val="FFFF00"/>
                </a:solidFill>
              </a:rPr>
              <a:t>3. PRESTASI HASIL LOMBA (5%)</a:t>
            </a:r>
          </a:p>
          <a:p>
            <a:r>
              <a:rPr lang="en-ID" b="1" dirty="0">
                <a:solidFill>
                  <a:srgbClr val="FFFF00"/>
                </a:solidFill>
              </a:rPr>
              <a:t>PRESTASI LOMBA AKADEMIK DAN LOMBA NON AKADEMIK.</a:t>
            </a:r>
          </a:p>
          <a:p>
            <a:pPr>
              <a:lnSpc>
                <a:spcPct val="107000"/>
              </a:lnSpc>
            </a:pPr>
            <a:endParaRPr lang="en-GB" sz="800" b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DALAM RARON/LUAR RAYON KAB/KOTA BERBATASAN;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PILIHAN 1 SEKOLAH.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90E425-F045-73DD-A1E6-AC0245975F56}"/>
              </a:ext>
            </a:extLst>
          </p:cNvPr>
          <p:cNvSpPr/>
          <p:nvPr/>
        </p:nvSpPr>
        <p:spPr>
          <a:xfrm>
            <a:off x="4911741" y="2601869"/>
            <a:ext cx="564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>
                <a:solidFill>
                  <a:srgbClr val="FFFF00"/>
                </a:solidFill>
                <a:cs typeface="Calibri"/>
              </a:rPr>
              <a:t>5%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ECB95CD5-B8FB-2041-34AA-E510AA9E81EF}"/>
              </a:ext>
            </a:extLst>
          </p:cNvPr>
          <p:cNvSpPr/>
          <p:nvPr/>
        </p:nvSpPr>
        <p:spPr>
          <a:xfrm rot="5400000" flipV="1">
            <a:off x="5158430" y="1041464"/>
            <a:ext cx="1511514" cy="1591687"/>
          </a:xfrm>
          <a:custGeom>
            <a:avLst/>
            <a:gdLst>
              <a:gd name="connsiteX0" fmla="*/ 0 w 1271588"/>
              <a:gd name="connsiteY0" fmla="*/ 2047875 h 2047875"/>
              <a:gd name="connsiteX1" fmla="*/ 0 w 1271588"/>
              <a:gd name="connsiteY1" fmla="*/ 0 h 2047875"/>
              <a:gd name="connsiteX2" fmla="*/ 1271588 w 1271588"/>
              <a:gd name="connsiteY2" fmla="*/ 4762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1588" h="2047875">
                <a:moveTo>
                  <a:pt x="0" y="2047875"/>
                </a:moveTo>
                <a:lnTo>
                  <a:pt x="0" y="0"/>
                </a:lnTo>
                <a:lnTo>
                  <a:pt x="1271588" y="4762"/>
                </a:lnTo>
              </a:path>
            </a:pathLst>
          </a:custGeom>
          <a:noFill/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39036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8CD576-336B-D7E8-C6C8-09C7FF4F3101}"/>
              </a:ext>
            </a:extLst>
          </p:cNvPr>
          <p:cNvSpPr/>
          <p:nvPr/>
        </p:nvSpPr>
        <p:spPr>
          <a:xfrm>
            <a:off x="1" y="10916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4800" b="1" dirty="0">
                <a:solidFill>
                  <a:schemeClr val="bg1"/>
                </a:solidFill>
              </a:rPr>
              <a:t>JALUR SPMB </a:t>
            </a:r>
            <a:r>
              <a:rPr lang="id-ID" sz="4800" b="1" dirty="0">
                <a:solidFill>
                  <a:schemeClr val="bg1"/>
                </a:solidFill>
              </a:rPr>
              <a:t>JATIM 202</a:t>
            </a:r>
            <a:r>
              <a:rPr lang="en-GB" sz="4800" b="1" dirty="0">
                <a:solidFill>
                  <a:schemeClr val="bg1"/>
                </a:solidFill>
              </a:rPr>
              <a:t>5 – JENJANG SMK</a:t>
            </a:r>
            <a:endParaRPr lang="en-ID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940A786-753D-A81D-5B05-4BDFEA42F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379559"/>
              </p:ext>
            </p:extLst>
          </p:nvPr>
        </p:nvGraphicFramePr>
        <p:xfrm>
          <a:off x="2540660" y="1540618"/>
          <a:ext cx="4740970" cy="4540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CB34E88-8DFA-CD64-A46B-4D47D9C7CC3D}"/>
              </a:ext>
            </a:extLst>
          </p:cNvPr>
          <p:cNvSpPr/>
          <p:nvPr/>
        </p:nvSpPr>
        <p:spPr>
          <a:xfrm>
            <a:off x="4394787" y="3544546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b="1" dirty="0">
                <a:solidFill>
                  <a:schemeClr val="bg1"/>
                </a:solidFill>
                <a:cs typeface="Calibri"/>
              </a:rPr>
              <a:t>65%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DDB0D6D6-692B-E5ED-1A45-9872F234414B}"/>
              </a:ext>
            </a:extLst>
          </p:cNvPr>
          <p:cNvSpPr/>
          <p:nvPr/>
        </p:nvSpPr>
        <p:spPr>
          <a:xfrm flipH="1">
            <a:off x="5206225" y="3762240"/>
            <a:ext cx="1503805" cy="907566"/>
          </a:xfrm>
          <a:custGeom>
            <a:avLst/>
            <a:gdLst>
              <a:gd name="connsiteX0" fmla="*/ 0 w 1271588"/>
              <a:gd name="connsiteY0" fmla="*/ 2047875 h 2047875"/>
              <a:gd name="connsiteX1" fmla="*/ 0 w 1271588"/>
              <a:gd name="connsiteY1" fmla="*/ 0 h 2047875"/>
              <a:gd name="connsiteX2" fmla="*/ 1271588 w 1271588"/>
              <a:gd name="connsiteY2" fmla="*/ 4762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1588" h="2047875">
                <a:moveTo>
                  <a:pt x="0" y="2047875"/>
                </a:moveTo>
                <a:lnTo>
                  <a:pt x="0" y="0"/>
                </a:lnTo>
                <a:lnTo>
                  <a:pt x="1271588" y="4762"/>
                </a:lnTo>
              </a:path>
            </a:pathLst>
          </a:custGeom>
          <a:noFill/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787BF-C70F-F155-DDC0-FD34A9CE19F1}"/>
              </a:ext>
            </a:extLst>
          </p:cNvPr>
          <p:cNvSpPr/>
          <p:nvPr/>
        </p:nvSpPr>
        <p:spPr>
          <a:xfrm>
            <a:off x="7481458" y="2895926"/>
            <a:ext cx="3895480" cy="133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4. DOMISILI SMK (10%)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DALAM RAYON/LUAR RAYON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PILIHAN MAKSIMAL 3 KONSENTRASI KEAHLIAN 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4D583EAB-5113-489E-9C13-8E188F02A6A9}"/>
              </a:ext>
            </a:extLst>
          </p:cNvPr>
          <p:cNvSpPr/>
          <p:nvPr/>
        </p:nvSpPr>
        <p:spPr>
          <a:xfrm flipH="1">
            <a:off x="5822327" y="2655313"/>
            <a:ext cx="2261873" cy="240613"/>
          </a:xfrm>
          <a:custGeom>
            <a:avLst/>
            <a:gdLst>
              <a:gd name="connsiteX0" fmla="*/ 0 w 1271588"/>
              <a:gd name="connsiteY0" fmla="*/ 2047875 h 2047875"/>
              <a:gd name="connsiteX1" fmla="*/ 0 w 1271588"/>
              <a:gd name="connsiteY1" fmla="*/ 0 h 2047875"/>
              <a:gd name="connsiteX2" fmla="*/ 1271588 w 1271588"/>
              <a:gd name="connsiteY2" fmla="*/ 4762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1588" h="2047875">
                <a:moveTo>
                  <a:pt x="0" y="2047875"/>
                </a:moveTo>
                <a:lnTo>
                  <a:pt x="0" y="0"/>
                </a:lnTo>
                <a:lnTo>
                  <a:pt x="1271588" y="4762"/>
                </a:lnTo>
              </a:path>
            </a:pathLst>
          </a:custGeom>
          <a:noFill/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9E1DD8-C383-7373-9C19-E72B90EF2D5F}"/>
              </a:ext>
            </a:extLst>
          </p:cNvPr>
          <p:cNvSpPr/>
          <p:nvPr/>
        </p:nvSpPr>
        <p:spPr>
          <a:xfrm>
            <a:off x="5375931" y="2776004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>
                <a:solidFill>
                  <a:schemeClr val="bg1"/>
                </a:solidFill>
                <a:cs typeface="Calibri"/>
              </a:rPr>
              <a:t>10%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7C1D44-99C6-9CF2-EF00-B4AAAC675C1E}"/>
              </a:ext>
            </a:extLst>
          </p:cNvPr>
          <p:cNvSpPr/>
          <p:nvPr/>
        </p:nvSpPr>
        <p:spPr>
          <a:xfrm>
            <a:off x="6336936" y="4564706"/>
            <a:ext cx="5550264" cy="202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>
                <a:solidFill>
                  <a:srgbClr val="FFFF00"/>
                </a:solidFill>
              </a:rPr>
              <a:t>5. </a:t>
            </a:r>
            <a:r>
              <a:rPr lang="id-ID" sz="2400" b="1" dirty="0">
                <a:solidFill>
                  <a:srgbClr val="FFFF00"/>
                </a:solidFill>
              </a:rPr>
              <a:t>NILAI </a:t>
            </a:r>
            <a:r>
              <a:rPr lang="en-ID" sz="2400" b="1" dirty="0">
                <a:solidFill>
                  <a:srgbClr val="FFFF00"/>
                </a:solidFill>
              </a:rPr>
              <a:t>PRESTASI </a:t>
            </a:r>
            <a:r>
              <a:rPr lang="id-ID" sz="2400" b="1" dirty="0">
                <a:solidFill>
                  <a:srgbClr val="FFFF00"/>
                </a:solidFill>
              </a:rPr>
              <a:t>AKADEMIK </a:t>
            </a:r>
            <a:r>
              <a:rPr lang="en-GB" sz="2400" b="1" dirty="0">
                <a:solidFill>
                  <a:srgbClr val="FFFF00"/>
                </a:solidFill>
              </a:rPr>
              <a:t> (65%)</a:t>
            </a:r>
          </a:p>
          <a:p>
            <a:r>
              <a:rPr lang="en-US" b="1" dirty="0">
                <a:solidFill>
                  <a:srgbClr val="FFFF00"/>
                </a:solidFill>
              </a:rPr>
              <a:t>GABUNGAN RERATA NILAI RAPOR SEMESTER 1 – 5, NILAI AKREDITASI SEKOLAH ASAL, DAN INDEKS SEKOLAH ASAL.</a:t>
            </a:r>
          </a:p>
          <a:p>
            <a:pPr>
              <a:lnSpc>
                <a:spcPct val="107000"/>
              </a:lnSpc>
            </a:pPr>
            <a:endParaRPr lang="en-GB" sz="900" b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DALAM RAYON/LUAR RAYON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PILIHAN MAKSIMAL 3 KONSETRASI KEAHLIAN </a:t>
            </a:r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D8F82589-CB43-94EF-FB83-932FCFFC55FA}"/>
              </a:ext>
            </a:extLst>
          </p:cNvPr>
          <p:cNvSpPr/>
          <p:nvPr/>
        </p:nvSpPr>
        <p:spPr>
          <a:xfrm rot="10800000" flipV="1">
            <a:off x="2713703" y="1081550"/>
            <a:ext cx="1759974" cy="1546035"/>
          </a:xfrm>
          <a:custGeom>
            <a:avLst/>
            <a:gdLst>
              <a:gd name="connsiteX0" fmla="*/ 0 w 1271588"/>
              <a:gd name="connsiteY0" fmla="*/ 2047875 h 2047875"/>
              <a:gd name="connsiteX1" fmla="*/ 0 w 1271588"/>
              <a:gd name="connsiteY1" fmla="*/ 0 h 2047875"/>
              <a:gd name="connsiteX2" fmla="*/ 1271588 w 1271588"/>
              <a:gd name="connsiteY2" fmla="*/ 4762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1588" h="2047875">
                <a:moveTo>
                  <a:pt x="0" y="2047875"/>
                </a:moveTo>
                <a:lnTo>
                  <a:pt x="0" y="0"/>
                </a:lnTo>
                <a:lnTo>
                  <a:pt x="1271588" y="4762"/>
                </a:lnTo>
              </a:path>
            </a:pathLst>
          </a:custGeom>
          <a:noFill/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05762A-7EFA-379F-5061-428242B55887}"/>
              </a:ext>
            </a:extLst>
          </p:cNvPr>
          <p:cNvSpPr/>
          <p:nvPr/>
        </p:nvSpPr>
        <p:spPr>
          <a:xfrm>
            <a:off x="126837" y="965413"/>
            <a:ext cx="4661473" cy="1828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ID" sz="2400" b="1" dirty="0">
                <a:solidFill>
                  <a:srgbClr val="FFFF00"/>
                </a:solidFill>
              </a:rPr>
              <a:t>1. AFIRMASI (15%)</a:t>
            </a:r>
            <a:r>
              <a:rPr lang="id-ID" sz="2400" b="1" dirty="0">
                <a:solidFill>
                  <a:srgbClr val="FFFF00"/>
                </a:solidFill>
              </a:rPr>
              <a:t> </a:t>
            </a:r>
            <a:endParaRPr lang="en-GB" sz="2400" b="1" dirty="0">
              <a:solidFill>
                <a:srgbClr val="FFFF00"/>
              </a:solidFill>
            </a:endParaRPr>
          </a:p>
          <a:p>
            <a:pPr>
              <a:lnSpc>
                <a:spcPct val="107000"/>
              </a:lnSpc>
            </a:pPr>
            <a:r>
              <a:rPr lang="en-GB" b="1" dirty="0">
                <a:solidFill>
                  <a:srgbClr val="FFFF00"/>
                </a:solidFill>
              </a:rPr>
              <a:t>KELUARGA TIDAK MAMPU DAN AFIRMASI PENDIDIKAN MENENGAH (ADEM)</a:t>
            </a:r>
            <a:r>
              <a:rPr lang="id-ID" b="1" dirty="0">
                <a:solidFill>
                  <a:srgbClr val="FFFF00"/>
                </a:solidFill>
              </a:rPr>
              <a:t>,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id-ID" b="1" dirty="0">
                <a:solidFill>
                  <a:srgbClr val="FFFF00"/>
                </a:solidFill>
              </a:rPr>
              <a:t>ANAK </a:t>
            </a:r>
            <a:r>
              <a:rPr lang="en-GB" b="1" dirty="0">
                <a:solidFill>
                  <a:srgbClr val="FFFF00"/>
                </a:solidFill>
              </a:rPr>
              <a:t>BURUH</a:t>
            </a:r>
            <a:r>
              <a:rPr lang="id-ID" b="1" dirty="0">
                <a:solidFill>
                  <a:srgbClr val="FFFF00"/>
                </a:solidFill>
              </a:rPr>
              <a:t>, </a:t>
            </a:r>
            <a:r>
              <a:rPr lang="en-GB" b="1" dirty="0">
                <a:solidFill>
                  <a:srgbClr val="FFFF00"/>
                </a:solidFill>
              </a:rPr>
              <a:t>DAN </a:t>
            </a:r>
            <a:r>
              <a:rPr lang="id-ID" b="1" dirty="0">
                <a:solidFill>
                  <a:srgbClr val="FFFF00"/>
                </a:solidFill>
              </a:rPr>
              <a:t>PENYANDANG DISABILITAS</a:t>
            </a:r>
            <a:r>
              <a:rPr lang="en-GB" b="1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07000"/>
              </a:lnSpc>
            </a:pPr>
            <a:endParaRPr lang="en-GB" sz="800" b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DALAM RAYON/ LUAR RAYON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PILIHAN 1 KONSETRASI KEAHLIAN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2680DF-088E-9437-9107-04EAE15D3CF4}"/>
              </a:ext>
            </a:extLst>
          </p:cNvPr>
          <p:cNvSpPr/>
          <p:nvPr/>
        </p:nvSpPr>
        <p:spPr>
          <a:xfrm>
            <a:off x="4138260" y="2656846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>
                <a:solidFill>
                  <a:schemeClr val="bg1"/>
                </a:solidFill>
                <a:cs typeface="Calibri"/>
              </a:rPr>
              <a:t>15%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72E5C130-7493-CC0D-34E6-E1F5AD3B24DB}"/>
              </a:ext>
            </a:extLst>
          </p:cNvPr>
          <p:cNvSpPr/>
          <p:nvPr/>
        </p:nvSpPr>
        <p:spPr>
          <a:xfrm rot="5400000" flipV="1">
            <a:off x="1519048" y="3180095"/>
            <a:ext cx="1828871" cy="1641987"/>
          </a:xfrm>
          <a:custGeom>
            <a:avLst/>
            <a:gdLst>
              <a:gd name="connsiteX0" fmla="*/ 0 w 1271588"/>
              <a:gd name="connsiteY0" fmla="*/ 2047875 h 2047875"/>
              <a:gd name="connsiteX1" fmla="*/ 0 w 1271588"/>
              <a:gd name="connsiteY1" fmla="*/ 0 h 2047875"/>
              <a:gd name="connsiteX2" fmla="*/ 1271588 w 1271588"/>
              <a:gd name="connsiteY2" fmla="*/ 4762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1588" h="2047875">
                <a:moveTo>
                  <a:pt x="0" y="2047875"/>
                </a:moveTo>
                <a:lnTo>
                  <a:pt x="0" y="0"/>
                </a:lnTo>
                <a:lnTo>
                  <a:pt x="1271588" y="4762"/>
                </a:lnTo>
              </a:path>
            </a:pathLst>
          </a:custGeom>
          <a:noFill/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7AB1EE-59C5-A88E-4FC2-EC45962B0CA9}"/>
              </a:ext>
            </a:extLst>
          </p:cNvPr>
          <p:cNvSpPr/>
          <p:nvPr/>
        </p:nvSpPr>
        <p:spPr>
          <a:xfrm>
            <a:off x="3304912" y="2853565"/>
            <a:ext cx="564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>
                <a:solidFill>
                  <a:schemeClr val="bg1"/>
                </a:solidFill>
                <a:cs typeface="Calibri"/>
              </a:rPr>
              <a:t>5%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3E13DB-5396-41AB-E0BB-008934263199}"/>
              </a:ext>
            </a:extLst>
          </p:cNvPr>
          <p:cNvSpPr/>
          <p:nvPr/>
        </p:nvSpPr>
        <p:spPr>
          <a:xfrm>
            <a:off x="190317" y="4892390"/>
            <a:ext cx="5664748" cy="1595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>
                <a:solidFill>
                  <a:srgbClr val="FFFF00"/>
                </a:solidFill>
              </a:rPr>
              <a:t>2. MUTASI ORANG TUA/WALI (5%),</a:t>
            </a:r>
          </a:p>
          <a:p>
            <a:r>
              <a:rPr lang="en-ID" b="1" dirty="0">
                <a:solidFill>
                  <a:srgbClr val="FFFF00"/>
                </a:solidFill>
              </a:rPr>
              <a:t>MUTASI TUGAS ORTU/WALI, ANAK GURU/ TENAGA KEPENDIDIKAN</a:t>
            </a:r>
            <a:endParaRPr lang="en-GB" sz="800" b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DALAM RAYON / LUAR RAYON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PILIHAN 1 KONSENTRASI KEAHLIAN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3922EE-C445-8FB6-E91F-7751410C8388}"/>
              </a:ext>
            </a:extLst>
          </p:cNvPr>
          <p:cNvSpPr/>
          <p:nvPr/>
        </p:nvSpPr>
        <p:spPr>
          <a:xfrm>
            <a:off x="6799520" y="744599"/>
            <a:ext cx="4925448" cy="171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>
                <a:solidFill>
                  <a:srgbClr val="FFFF00"/>
                </a:solidFill>
              </a:rPr>
              <a:t>3. PRESTASI HASIL LOMBA (5%)</a:t>
            </a:r>
          </a:p>
          <a:p>
            <a:r>
              <a:rPr lang="en-ID" b="1" dirty="0">
                <a:solidFill>
                  <a:srgbClr val="FFFF00"/>
                </a:solidFill>
              </a:rPr>
              <a:t>PRESTASI LOMBA AKADEMIK DAN LOMBA NON AKADEMIK.</a:t>
            </a:r>
          </a:p>
          <a:p>
            <a:pPr>
              <a:lnSpc>
                <a:spcPct val="107000"/>
              </a:lnSpc>
            </a:pPr>
            <a:endParaRPr lang="en-GB" sz="800" b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DALAM  RAYON/LUAR RAYON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FF00"/>
                </a:solidFill>
              </a:rPr>
              <a:t>PILIHAN 1 KONSETRASI KEAHLIAN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90E425-F045-73DD-A1E6-AC0245975F56}"/>
              </a:ext>
            </a:extLst>
          </p:cNvPr>
          <p:cNvSpPr/>
          <p:nvPr/>
        </p:nvSpPr>
        <p:spPr>
          <a:xfrm>
            <a:off x="4882245" y="2601869"/>
            <a:ext cx="564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>
                <a:solidFill>
                  <a:schemeClr val="bg1"/>
                </a:solidFill>
                <a:cs typeface="Calibri"/>
              </a:rPr>
              <a:t>5%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ECB95CD5-B8FB-2041-34AA-E510AA9E81EF}"/>
              </a:ext>
            </a:extLst>
          </p:cNvPr>
          <p:cNvSpPr/>
          <p:nvPr/>
        </p:nvSpPr>
        <p:spPr>
          <a:xfrm rot="5400000" flipV="1">
            <a:off x="5158430" y="1041464"/>
            <a:ext cx="1511514" cy="1591687"/>
          </a:xfrm>
          <a:custGeom>
            <a:avLst/>
            <a:gdLst>
              <a:gd name="connsiteX0" fmla="*/ 0 w 1271588"/>
              <a:gd name="connsiteY0" fmla="*/ 2047875 h 2047875"/>
              <a:gd name="connsiteX1" fmla="*/ 0 w 1271588"/>
              <a:gd name="connsiteY1" fmla="*/ 0 h 2047875"/>
              <a:gd name="connsiteX2" fmla="*/ 1271588 w 1271588"/>
              <a:gd name="connsiteY2" fmla="*/ 4762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1588" h="2047875">
                <a:moveTo>
                  <a:pt x="0" y="2047875"/>
                </a:moveTo>
                <a:lnTo>
                  <a:pt x="0" y="0"/>
                </a:lnTo>
                <a:lnTo>
                  <a:pt x="1271588" y="4762"/>
                </a:lnTo>
              </a:path>
            </a:pathLst>
          </a:custGeom>
          <a:noFill/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76971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1331" y="569343"/>
            <a:ext cx="12065162" cy="2915809"/>
            <a:chOff x="-2955397" y="712502"/>
            <a:chExt cx="12065162" cy="2915809"/>
          </a:xfrm>
          <a:solidFill>
            <a:srgbClr val="FFFF00"/>
          </a:solidFill>
        </p:grpSpPr>
        <p:sp>
          <p:nvSpPr>
            <p:cNvPr id="8" name="Rectangle 7"/>
            <p:cNvSpPr/>
            <p:nvPr/>
          </p:nvSpPr>
          <p:spPr>
            <a:xfrm>
              <a:off x="1336967" y="712502"/>
              <a:ext cx="3229330" cy="105560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D" sz="2400" b="1" dirty="0"/>
                <a:t>JALUR AFIRMASI</a:t>
              </a:r>
            </a:p>
            <a:p>
              <a:pPr algn="ctr"/>
              <a:r>
                <a:rPr lang="en-ID" sz="3200" b="1" dirty="0">
                  <a:solidFill>
                    <a:srgbClr val="0070C0"/>
                  </a:solidFill>
                </a:rPr>
                <a:t>30%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-2955397" y="785724"/>
              <a:ext cx="2797621" cy="1872853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D" sz="2400" b="1" dirty="0"/>
                <a:t>KELUARGA EKONOMI TIDAK MAMPU </a:t>
              </a:r>
              <a:r>
                <a:rPr lang="en-ID" sz="2400" b="1" dirty="0">
                  <a:solidFill>
                    <a:srgbClr val="00B050"/>
                  </a:solidFill>
                </a:rPr>
                <a:t>&amp; ADEM</a:t>
              </a:r>
            </a:p>
            <a:p>
              <a:pPr algn="ctr"/>
              <a:r>
                <a:rPr lang="en-ID" sz="3200" b="1" dirty="0">
                  <a:solidFill>
                    <a:srgbClr val="0070C0"/>
                  </a:solidFill>
                </a:rPr>
                <a:t>13%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63814" y="2164080"/>
              <a:ext cx="2797621" cy="146423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D" sz="2400" b="1" dirty="0"/>
                <a:t>ANAK BURUH KETM</a:t>
              </a:r>
            </a:p>
            <a:p>
              <a:pPr algn="ctr"/>
              <a:r>
                <a:rPr lang="en-ID" sz="3200" b="1" dirty="0">
                  <a:solidFill>
                    <a:srgbClr val="FF0000"/>
                  </a:solidFill>
                </a:rPr>
                <a:t>5%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25916" y="1142763"/>
              <a:ext cx="2683849" cy="146423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D" sz="2400" b="1" dirty="0"/>
                <a:t>PENYANDANG DISABILITAS</a:t>
              </a:r>
            </a:p>
            <a:p>
              <a:pPr algn="ctr"/>
              <a:r>
                <a:rPr lang="en-ID" sz="3200" b="1" dirty="0">
                  <a:solidFill>
                    <a:srgbClr val="0070C0"/>
                  </a:solidFill>
                </a:rPr>
                <a:t>5% </a:t>
              </a:r>
            </a:p>
          </p:txBody>
        </p:sp>
        <p:cxnSp>
          <p:nvCxnSpPr>
            <p:cNvPr id="13" name="Straight Arrow Connector 12"/>
            <p:cNvCxnSpPr>
              <a:cxnSpLocks/>
            </p:cNvCxnSpPr>
            <p:nvPr/>
          </p:nvCxnSpPr>
          <p:spPr>
            <a:xfrm flipH="1">
              <a:off x="-237776" y="1609272"/>
              <a:ext cx="2960523" cy="287266"/>
            </a:xfrm>
            <a:prstGeom prst="straightConnector1">
              <a:avLst/>
            </a:prstGeom>
            <a:grpFill/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  <a:endCxn id="10" idx="0"/>
            </p:cNvCxnSpPr>
            <p:nvPr/>
          </p:nvCxnSpPr>
          <p:spPr>
            <a:xfrm>
              <a:off x="2966922" y="1681115"/>
              <a:ext cx="1795703" cy="482965"/>
            </a:xfrm>
            <a:prstGeom prst="straightConnector1">
              <a:avLst/>
            </a:prstGeom>
            <a:grpFill/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  <a:endCxn id="11" idx="1"/>
            </p:cNvCxnSpPr>
            <p:nvPr/>
          </p:nvCxnSpPr>
          <p:spPr>
            <a:xfrm>
              <a:off x="3002267" y="1558446"/>
              <a:ext cx="3423649" cy="316433"/>
            </a:xfrm>
            <a:prstGeom prst="straightConnector1">
              <a:avLst/>
            </a:prstGeom>
            <a:grpFill/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CB18C8B0-7A4F-5988-8E6D-4486E49FD958}"/>
                </a:ext>
              </a:extLst>
            </p:cNvPr>
            <p:cNvSpPr/>
            <p:nvPr/>
          </p:nvSpPr>
          <p:spPr>
            <a:xfrm>
              <a:off x="141076" y="1977774"/>
              <a:ext cx="3040745" cy="146423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D" sz="2400" b="1" dirty="0"/>
                <a:t>NILAI AKADEMIK KETM</a:t>
              </a:r>
              <a:endParaRPr lang="en-ID" sz="2400" b="1" dirty="0">
                <a:solidFill>
                  <a:srgbClr val="00B050"/>
                </a:solidFill>
              </a:endParaRPr>
            </a:p>
            <a:p>
              <a:pPr algn="ctr"/>
              <a:r>
                <a:rPr lang="en-ID" sz="3200" b="1" dirty="0">
                  <a:solidFill>
                    <a:srgbClr val="0070C0"/>
                  </a:solidFill>
                </a:rPr>
                <a:t>7%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90B1CC9-93F4-2F9B-3DA8-6084382872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5931" y="1593845"/>
              <a:ext cx="822365" cy="461558"/>
            </a:xfrm>
            <a:prstGeom prst="straightConnector1">
              <a:avLst/>
            </a:prstGeom>
            <a:grpFill/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154248" y="2580854"/>
            <a:ext cx="281169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Terdaftar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bantuan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Pusat/Daerah,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: KIP, PKH, BPNT, BST, dan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id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diakses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laman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https://cekbansos.kemensos.go.id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KIS/SKTM TIDAK DIPERBOLEHKAN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Seleksi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domisili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terdekat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endParaRPr lang="en-GB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ID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75557" y="3613808"/>
            <a:ext cx="336708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Terdaftar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bantuan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Pusat/Daerah dan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Serikat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Buruh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/Surat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Keterangan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Perusahaan;</a:t>
            </a:r>
            <a:endParaRPr lang="id-ID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KIS/SKTM TIDAK DIPERBOLEHKAN</a:t>
            </a:r>
            <a:endParaRPr lang="en-ID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id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Seleksi berdasarkan jarak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domisili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terdekat</a:t>
            </a:r>
            <a:r>
              <a:rPr lang="id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 sekolah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endParaRPr lang="en-GB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442643" y="2504887"/>
            <a:ext cx="268385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ID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Masuk </a:t>
            </a:r>
            <a:r>
              <a:rPr lang="en-ID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</a:t>
            </a:r>
            <a:r>
              <a:rPr lang="en-ID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Disabilitas</a:t>
            </a:r>
            <a:r>
              <a:rPr lang="en-ID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ringan</a:t>
            </a:r>
            <a:r>
              <a:rPr lang="en-ID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ID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ID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ID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jenjang</a:t>
            </a:r>
            <a:r>
              <a:rPr lang="en-ID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</a:t>
            </a:r>
            <a:r>
              <a:rPr lang="id-ID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sederajat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id-ID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id-ID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Mendapatkan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keterangan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Psikolog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d-ID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Psikiater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d-ID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Dokter Spesialis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/Kartu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Disabilitas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melampirkan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keterangan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asal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menerangkan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disabilitas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Murid.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Seleksi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domisili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terdekat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endParaRPr lang="en-GB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1224" y="37286"/>
            <a:ext cx="7570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JALUR AFIRMASI SMA (30%)</a:t>
            </a:r>
            <a:endParaRPr lang="en-ID" sz="3600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7080BF-8774-91D6-8701-C1516221F3EB}"/>
              </a:ext>
            </a:extLst>
          </p:cNvPr>
          <p:cNvSpPr/>
          <p:nvPr/>
        </p:nvSpPr>
        <p:spPr>
          <a:xfrm>
            <a:off x="2821590" y="3342354"/>
            <a:ext cx="3367087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Terdaftar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bantuan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Pusat/Daerah,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: KIP, PKH, BPNT, BST, dan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id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Nilai Akhir minimal 90,00</a:t>
            </a:r>
            <a:endParaRPr lang="en-ID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KIS/SKTM TIDAK DIPERBOLEHKAN</a:t>
            </a:r>
            <a:endParaRPr lang="en-ID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id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Seleksi berdasarkan jarak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domisili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terdekat</a:t>
            </a:r>
            <a:r>
              <a:rPr lang="id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 sekolah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endParaRPr lang="en-GB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04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19A901-8097-0729-A542-65D48B57C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084CC57-7808-827F-5A04-913DA59E596A}"/>
              </a:ext>
            </a:extLst>
          </p:cNvPr>
          <p:cNvGrpSpPr/>
          <p:nvPr/>
        </p:nvGrpSpPr>
        <p:grpSpPr>
          <a:xfrm>
            <a:off x="168257" y="671833"/>
            <a:ext cx="11636269" cy="3263876"/>
            <a:chOff x="-2785130" y="587320"/>
            <a:chExt cx="11636269" cy="3263876"/>
          </a:xfrm>
          <a:solidFill>
            <a:srgbClr val="FFFF00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8E89AC-E08D-2AA7-EE33-0B4BC4462CB8}"/>
                </a:ext>
              </a:extLst>
            </p:cNvPr>
            <p:cNvSpPr/>
            <p:nvPr/>
          </p:nvSpPr>
          <p:spPr>
            <a:xfrm>
              <a:off x="1336709" y="587320"/>
              <a:ext cx="3229330" cy="105560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JALUR AFIRMASI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15%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CF9887-4ECA-0335-BC30-FE96A899E3A7}"/>
                </a:ext>
              </a:extLst>
            </p:cNvPr>
            <p:cNvSpPr/>
            <p:nvPr/>
          </p:nvSpPr>
          <p:spPr>
            <a:xfrm>
              <a:off x="-2785130" y="654184"/>
              <a:ext cx="2588935" cy="1872853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KELUARGA EKONOMI TIDAK MAMPU </a:t>
              </a:r>
              <a:r>
                <a:rPr kumimoji="0" lang="en-ID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&amp; ADEM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7%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C6DC27-BAF3-4596-5166-1F9077E91D14}"/>
                </a:ext>
              </a:extLst>
            </p:cNvPr>
            <p:cNvSpPr/>
            <p:nvPr/>
          </p:nvSpPr>
          <p:spPr>
            <a:xfrm>
              <a:off x="1927750" y="2386965"/>
              <a:ext cx="2305740" cy="146423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ANAK BURUH KETM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5%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4E2BC1-7A6E-C96E-362B-59277F589CDC}"/>
                </a:ext>
              </a:extLst>
            </p:cNvPr>
            <p:cNvSpPr/>
            <p:nvPr/>
          </p:nvSpPr>
          <p:spPr>
            <a:xfrm>
              <a:off x="6478631" y="587320"/>
              <a:ext cx="2372508" cy="146423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PENYANDANG DISABILITAS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3% 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0D4C541-AE07-F976-98FD-458B5B7146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96195" y="1642928"/>
              <a:ext cx="2926206" cy="217179"/>
            </a:xfrm>
            <a:prstGeom prst="straightConnector1">
              <a:avLst/>
            </a:prstGeom>
            <a:grpFill/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85F8E05-342D-305B-C328-7895FDEE45AD}"/>
                </a:ext>
              </a:extLst>
            </p:cNvPr>
            <p:cNvCxnSpPr>
              <a:cxnSpLocks/>
            </p:cNvCxnSpPr>
            <p:nvPr/>
          </p:nvCxnSpPr>
          <p:spPr>
            <a:xfrm>
              <a:off x="2848643" y="1642928"/>
              <a:ext cx="129246" cy="744037"/>
            </a:xfrm>
            <a:prstGeom prst="straightConnector1">
              <a:avLst/>
            </a:prstGeom>
            <a:grpFill/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F5A8106-2633-4D72-A9D4-BE8F5AE39DA0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2881931" y="1319436"/>
              <a:ext cx="3596700" cy="271175"/>
            </a:xfrm>
            <a:prstGeom prst="straightConnector1">
              <a:avLst/>
            </a:prstGeom>
            <a:grpFill/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EB12D8A-8673-429E-8F0F-7DD33AC6E2CA}"/>
              </a:ext>
            </a:extLst>
          </p:cNvPr>
          <p:cNvSpPr/>
          <p:nvPr/>
        </p:nvSpPr>
        <p:spPr>
          <a:xfrm>
            <a:off x="168257" y="2688485"/>
            <a:ext cx="281169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Terdaftar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bantuan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Pusat/Daerah,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: KIP, PKH, BPNT, BST, dan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id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diakses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laman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https://cekbansos.kemensos.go.id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KIS/SKTM TIDAK DIPERBOLEHKAN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Seleksi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domisili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terdekat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endParaRPr lang="en-GB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A7E566-C61E-507A-3C61-AEEC2639DBEE}"/>
              </a:ext>
            </a:extLst>
          </p:cNvPr>
          <p:cNvSpPr/>
          <p:nvPr/>
        </p:nvSpPr>
        <p:spPr>
          <a:xfrm>
            <a:off x="3771585" y="4013325"/>
            <a:ext cx="48400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ID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Terdaftar</a:t>
            </a:r>
            <a:r>
              <a:rPr lang="en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</a:t>
            </a:r>
            <a:r>
              <a:rPr lang="en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bantuan</a:t>
            </a:r>
            <a:r>
              <a:rPr lang="en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Pusat/Daerah dan </a:t>
            </a:r>
            <a:r>
              <a:rPr lang="en-ID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</a:t>
            </a:r>
            <a:r>
              <a:rPr lang="en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Serikat</a:t>
            </a:r>
            <a:r>
              <a:rPr lang="en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Buruh</a:t>
            </a:r>
            <a:r>
              <a:rPr lang="en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/Surat </a:t>
            </a:r>
            <a:r>
              <a:rPr lang="en-ID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Keterangan</a:t>
            </a:r>
            <a:r>
              <a:rPr lang="en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Perusahaan;</a:t>
            </a:r>
            <a:endParaRPr lang="id-ID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KIS/SKTM TIDAK DIPERBOLEHKAN</a:t>
            </a:r>
            <a:endParaRPr lang="en-ID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id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Seleksi berdasarkan jarak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domisili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terdekat</a:t>
            </a:r>
            <a:r>
              <a:rPr lang="id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 sekolah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GB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GB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GB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endParaRPr lang="en-GB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E7C02C-F026-B625-5D53-26456E1AB1A1}"/>
              </a:ext>
            </a:extLst>
          </p:cNvPr>
          <p:cNvSpPr/>
          <p:nvPr/>
        </p:nvSpPr>
        <p:spPr>
          <a:xfrm>
            <a:off x="8976114" y="2181698"/>
            <a:ext cx="314639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Masuk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Disabilitas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ringan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jenjang</a:t>
            </a:r>
            <a:r>
              <a:rPr lang="en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</a:t>
            </a:r>
            <a:r>
              <a:rPr lang="id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sederajat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id-ID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id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Mendapatkan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keterangan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Psikolog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d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Psikiater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d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Dokter Spesialis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/Kartu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Disabilitas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melampirkan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keterangan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asal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menerangkan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disabilitas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Murid.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Seleksi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domisili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terdekat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endParaRPr lang="en-GB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ACE0E2-B11A-3547-AF22-DA9849357314}"/>
              </a:ext>
            </a:extLst>
          </p:cNvPr>
          <p:cNvSpPr/>
          <p:nvPr/>
        </p:nvSpPr>
        <p:spPr>
          <a:xfrm>
            <a:off x="241224" y="37286"/>
            <a:ext cx="7570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JALUR AFIRMASI SMK (15%)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452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6900" y="651745"/>
            <a:ext cx="10612616" cy="2869440"/>
            <a:chOff x="-3234990" y="508529"/>
            <a:chExt cx="10612616" cy="2869440"/>
          </a:xfrm>
          <a:solidFill>
            <a:srgbClr val="FFFF00"/>
          </a:solidFill>
        </p:grpSpPr>
        <p:sp>
          <p:nvSpPr>
            <p:cNvPr id="5" name="Rectangle 7"/>
            <p:cNvSpPr/>
            <p:nvPr/>
          </p:nvSpPr>
          <p:spPr>
            <a:xfrm>
              <a:off x="441830" y="508529"/>
              <a:ext cx="5019088" cy="105560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D" sz="2400" b="1" dirty="0"/>
                <a:t>JALUR MUTASI</a:t>
              </a:r>
            </a:p>
            <a:p>
              <a:pPr algn="ctr"/>
              <a:r>
                <a:rPr lang="en-ID" sz="3200" b="1" dirty="0">
                  <a:solidFill>
                    <a:srgbClr val="FF0000"/>
                  </a:solidFill>
                </a:rPr>
                <a:t>5%</a:t>
              </a:r>
            </a:p>
          </p:txBody>
        </p:sp>
        <p:sp>
          <p:nvSpPr>
            <p:cNvPr id="6" name="Rectangle 8"/>
            <p:cNvSpPr/>
            <p:nvPr/>
          </p:nvSpPr>
          <p:spPr>
            <a:xfrm>
              <a:off x="-3234990" y="1036333"/>
              <a:ext cx="3111578" cy="105560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D" sz="2400" b="1" dirty="0"/>
                <a:t>MUTASI TUGAS</a:t>
              </a:r>
            </a:p>
            <a:p>
              <a:pPr algn="ctr"/>
              <a:r>
                <a:rPr lang="en-ID" sz="3200" b="1" dirty="0">
                  <a:solidFill>
                    <a:srgbClr val="FF0000"/>
                  </a:solidFill>
                </a:rPr>
                <a:t>3%</a:t>
              </a:r>
            </a:p>
          </p:txBody>
        </p:sp>
        <p:sp>
          <p:nvSpPr>
            <p:cNvPr id="7" name="Rectangle 9"/>
            <p:cNvSpPr/>
            <p:nvPr/>
          </p:nvSpPr>
          <p:spPr>
            <a:xfrm>
              <a:off x="3832916" y="2322361"/>
              <a:ext cx="3544710" cy="105560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D" sz="2400" b="1" dirty="0"/>
                <a:t>ANAK GTK</a:t>
              </a:r>
            </a:p>
            <a:p>
              <a:pPr algn="ctr"/>
              <a:r>
                <a:rPr lang="en-ID" sz="3200" b="1" dirty="0">
                  <a:solidFill>
                    <a:srgbClr val="FF0000"/>
                  </a:solidFill>
                </a:rPr>
                <a:t>2%</a:t>
              </a:r>
            </a:p>
          </p:txBody>
        </p:sp>
        <p:cxnSp>
          <p:nvCxnSpPr>
            <p:cNvPr id="9" name="Straight Arrow Connector 8"/>
            <p:cNvCxnSpPr>
              <a:cxnSpLocks/>
              <a:stCxn id="5" idx="2"/>
            </p:cNvCxnSpPr>
            <p:nvPr/>
          </p:nvCxnSpPr>
          <p:spPr>
            <a:xfrm flipH="1">
              <a:off x="-166306" y="1564137"/>
              <a:ext cx="3117680" cy="325836"/>
            </a:xfrm>
            <a:prstGeom prst="straightConnector1">
              <a:avLst/>
            </a:prstGeom>
            <a:grpFill/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2"/>
              <a:endCxn id="7" idx="0"/>
            </p:cNvCxnSpPr>
            <p:nvPr/>
          </p:nvCxnSpPr>
          <p:spPr>
            <a:xfrm>
              <a:off x="2951374" y="1564137"/>
              <a:ext cx="2653897" cy="758224"/>
            </a:xfrm>
            <a:prstGeom prst="straightConnector1">
              <a:avLst/>
            </a:prstGeom>
            <a:grpFill/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54479" y="5414"/>
            <a:ext cx="9606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JALUR MUTASI SMA/SMK (5%)</a:t>
            </a:r>
            <a:endParaRPr lang="en-ID" sz="36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5429" y="2353684"/>
            <a:ext cx="551881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Mutasi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orang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wali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melampirkan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Mutasi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Instansi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/Perusahaan paling lama 1 (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pendaftaran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SPMB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  <a:p>
            <a:pPr algn="just"/>
            <a:endParaRPr lang="en-ID" sz="1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Mutasi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minimal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Kabupaten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/Kota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Jawa Timur,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Jawa Timur;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en-ID" sz="1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Keterangan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Pindah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Domisili (SKPD)/Surat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Keterangan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sejenis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Dinas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Dukcapil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daftar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jalur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mutasi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endParaRPr lang="en-ID" sz="1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endParaRPr lang="en-ID" sz="1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Seleksi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urutan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domisili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terdekat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endParaRPr lang="en-ID" sz="1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51524" y="3705984"/>
            <a:ext cx="5299252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 algn="just">
              <a:spcAft>
                <a:spcPts val="1200"/>
              </a:spcAft>
              <a:buFont typeface="+mj-lt"/>
              <a:buAutoNum type="arabicPeriod"/>
            </a:pP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anak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Guru dan Tenaga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Kependidikan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</a:t>
            </a:r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SMK</a:t>
            </a:r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(ASN/NON ASN)</a:t>
            </a:r>
          </a:p>
          <a:p>
            <a:pPr marL="265113" indent="-265113" algn="just">
              <a:spcAft>
                <a:spcPts val="1200"/>
              </a:spcAft>
              <a:buFont typeface="+mj-lt"/>
              <a:buAutoNum type="arabicPeriod"/>
            </a:pPr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anya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mendaftar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orang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tuanya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bertugas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5113" indent="-265113" algn="just">
              <a:spcAft>
                <a:spcPts val="1200"/>
              </a:spcAft>
              <a:buFont typeface="+mj-lt"/>
              <a:buAutoNum type="arabicPeriod"/>
            </a:pP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Melampirkan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 tua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murid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5113" indent="-265113" algn="just">
              <a:spcAft>
                <a:spcPts val="1200"/>
              </a:spcAft>
              <a:buFont typeface="+mj-lt"/>
              <a:buAutoNum type="arabicPeriod"/>
            </a:pP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Seleksi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urutan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domisili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terdekat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endParaRPr lang="en-ID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09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647895"/>
            <a:ext cx="4911213" cy="4181202"/>
            <a:chOff x="186831" y="608230"/>
            <a:chExt cx="4911213" cy="4181202"/>
          </a:xfrm>
          <a:solidFill>
            <a:srgbClr val="FFFF00"/>
          </a:solidFill>
        </p:grpSpPr>
        <p:sp>
          <p:nvSpPr>
            <p:cNvPr id="5" name="Rectangle 7"/>
            <p:cNvSpPr/>
            <p:nvPr/>
          </p:nvSpPr>
          <p:spPr>
            <a:xfrm>
              <a:off x="439246" y="608230"/>
              <a:ext cx="4658798" cy="105560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D" sz="2400" b="1" dirty="0"/>
                <a:t>JALUR PRESTASI HASIL LOMBA</a:t>
              </a:r>
            </a:p>
            <a:p>
              <a:pPr algn="ctr"/>
              <a:r>
                <a:rPr lang="en-ID" sz="3200" b="1" dirty="0">
                  <a:solidFill>
                    <a:srgbClr val="FF0000"/>
                  </a:solidFill>
                </a:rPr>
                <a:t>5%</a:t>
              </a:r>
            </a:p>
          </p:txBody>
        </p:sp>
        <p:sp>
          <p:nvSpPr>
            <p:cNvPr id="6" name="Rectangle 8"/>
            <p:cNvSpPr/>
            <p:nvPr/>
          </p:nvSpPr>
          <p:spPr>
            <a:xfrm>
              <a:off x="186831" y="3325201"/>
              <a:ext cx="2159224" cy="146423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D" sz="2400" b="1" dirty="0"/>
                <a:t>LOMBA </a:t>
              </a:r>
            </a:p>
            <a:p>
              <a:pPr algn="ctr"/>
              <a:r>
                <a:rPr lang="en-ID" sz="2400" b="1" dirty="0"/>
                <a:t>AKADEMIK</a:t>
              </a:r>
            </a:p>
            <a:p>
              <a:pPr algn="ctr"/>
              <a:r>
                <a:rPr lang="en-ID" sz="3200" b="1" dirty="0">
                  <a:solidFill>
                    <a:srgbClr val="FF0000"/>
                  </a:solidFill>
                </a:rPr>
                <a:t>2%</a:t>
              </a:r>
            </a:p>
          </p:txBody>
        </p:sp>
        <p:sp>
          <p:nvSpPr>
            <p:cNvPr id="8" name="Rectangle 10"/>
            <p:cNvSpPr/>
            <p:nvPr/>
          </p:nvSpPr>
          <p:spPr>
            <a:xfrm>
              <a:off x="2316234" y="3325201"/>
              <a:ext cx="2781810" cy="146423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D" sz="2400" b="1" dirty="0"/>
                <a:t>LOMBA </a:t>
              </a:r>
            </a:p>
            <a:p>
              <a:pPr algn="ctr"/>
              <a:r>
                <a:rPr lang="en-ID" sz="2400" b="1" dirty="0"/>
                <a:t>NON AKADEMIK</a:t>
              </a:r>
            </a:p>
            <a:p>
              <a:pPr algn="ctr"/>
              <a:r>
                <a:rPr lang="en-ID" sz="3200" b="1" dirty="0">
                  <a:solidFill>
                    <a:srgbClr val="FF0000"/>
                  </a:solidFill>
                </a:rPr>
                <a:t>3%</a:t>
              </a:r>
            </a:p>
          </p:txBody>
        </p:sp>
        <p:cxnSp>
          <p:nvCxnSpPr>
            <p:cNvPr id="9" name="Straight Arrow Connector 8"/>
            <p:cNvCxnSpPr>
              <a:cxnSpLocks/>
              <a:stCxn id="5" idx="2"/>
              <a:endCxn id="6" idx="0"/>
            </p:cNvCxnSpPr>
            <p:nvPr/>
          </p:nvCxnSpPr>
          <p:spPr>
            <a:xfrm flipH="1">
              <a:off x="1266443" y="1663838"/>
              <a:ext cx="1502202" cy="1661363"/>
            </a:xfrm>
            <a:prstGeom prst="straightConnector1">
              <a:avLst/>
            </a:prstGeom>
            <a:grpFill/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768645" y="1663838"/>
              <a:ext cx="938494" cy="1661363"/>
            </a:xfrm>
            <a:prstGeom prst="straightConnector1">
              <a:avLst/>
            </a:prstGeom>
            <a:grpFill/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4480" y="193686"/>
            <a:ext cx="7570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JALUR PRESTASI</a:t>
            </a:r>
          </a:p>
          <a:p>
            <a:r>
              <a:rPr lang="en-GB" sz="3600" b="1" dirty="0">
                <a:solidFill>
                  <a:schemeClr val="bg1"/>
                </a:solidFill>
              </a:rPr>
              <a:t>HASIL LOMBA (5%)</a:t>
            </a:r>
            <a:endParaRPr lang="en-ID" sz="36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02220" y="124401"/>
            <a:ext cx="374295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Perlombaan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Kejuaraan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dilaksanakan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berjenjang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berjenjang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Diselenggarakan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instansi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swasta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bekerjasama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dinas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Pendidikan/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instansi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/Kota,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Nasional, dan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lomba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kompetisi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disebutkan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angka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bukti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terdaftar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laman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https://simt.kemdikbud.go.id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perlombaan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kejuaraan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beregu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id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 s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(dua)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anak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perlombaan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Legalisasi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Sertifikat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Piagam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asal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 algn="just">
              <a:buFont typeface="+mj-lt"/>
              <a:buAutoNum type="arabicPeriod"/>
            </a:pPr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C61C17-9484-F43C-5BCF-45B7792BD3B6}"/>
              </a:ext>
            </a:extLst>
          </p:cNvPr>
          <p:cNvSpPr/>
          <p:nvPr/>
        </p:nvSpPr>
        <p:spPr>
          <a:xfrm>
            <a:off x="8717361" y="3250321"/>
            <a:ext cx="34120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FFFF00"/>
                </a:solidFill>
              </a:rPr>
              <a:t>Pemeringkatan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Berdasarkan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Urutan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Prioritas</a:t>
            </a:r>
            <a:endParaRPr lang="en-GB" b="1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Hasil </a:t>
            </a:r>
            <a:r>
              <a:rPr lang="en-GB" b="1" dirty="0" err="1">
                <a:solidFill>
                  <a:srgbClr val="FFFF00"/>
                </a:solidFill>
              </a:rPr>
              <a:t>Pembobotan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Prestasi</a:t>
            </a:r>
            <a:r>
              <a:rPr lang="en-GB" b="1" dirty="0">
                <a:solidFill>
                  <a:srgbClr val="FFFF00"/>
                </a:solidFill>
              </a:rPr>
              <a:t> Lomba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00B0F0"/>
                </a:solidFill>
              </a:rPr>
              <a:t>Jarak </a:t>
            </a:r>
            <a:r>
              <a:rPr lang="en-GB" b="1" dirty="0" err="1">
                <a:solidFill>
                  <a:srgbClr val="00B0F0"/>
                </a:solidFill>
              </a:rPr>
              <a:t>Domisili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 err="1">
                <a:solidFill>
                  <a:srgbClr val="00B0F0"/>
                </a:solidFill>
              </a:rPr>
              <a:t>Terdekat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 err="1">
                <a:solidFill>
                  <a:srgbClr val="00B0F0"/>
                </a:solidFill>
              </a:rPr>
              <a:t>dengan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 err="1">
                <a:solidFill>
                  <a:srgbClr val="00B0F0"/>
                </a:solidFill>
              </a:rPr>
              <a:t>Satuan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>
                <a:solidFill>
                  <a:srgbClr val="FFFF00"/>
                </a:solidFill>
              </a:rPr>
              <a:t>Pendidikan </a:t>
            </a:r>
            <a:r>
              <a:rPr lang="en-GB" b="1" dirty="0" err="1">
                <a:solidFill>
                  <a:srgbClr val="FFFF00"/>
                </a:solidFill>
              </a:rPr>
              <a:t>Tujuan</a:t>
            </a:r>
            <a:endParaRPr lang="en-GB" b="1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GB" b="1" dirty="0" err="1">
                <a:solidFill>
                  <a:srgbClr val="FFFF00"/>
                </a:solidFill>
              </a:rPr>
              <a:t>indeks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Satuan</a:t>
            </a:r>
            <a:r>
              <a:rPr lang="en-GB" b="1" dirty="0">
                <a:solidFill>
                  <a:srgbClr val="FFFF00"/>
                </a:solidFill>
              </a:rPr>
              <a:t> Pendidikan </a:t>
            </a:r>
            <a:r>
              <a:rPr lang="en-GB" b="1" dirty="0" err="1">
                <a:solidFill>
                  <a:srgbClr val="FFFF00"/>
                </a:solidFill>
              </a:rPr>
              <a:t>asal</a:t>
            </a:r>
            <a:endParaRPr lang="en-GB" b="1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GB" b="1" dirty="0" err="1">
                <a:solidFill>
                  <a:srgbClr val="FFFF00"/>
                </a:solidFill>
              </a:rPr>
              <a:t>Rerata</a:t>
            </a:r>
            <a:r>
              <a:rPr lang="en-GB" b="1" dirty="0">
                <a:solidFill>
                  <a:srgbClr val="FFFF00"/>
                </a:solidFill>
              </a:rPr>
              <a:t> Nilai </a:t>
            </a:r>
            <a:r>
              <a:rPr lang="en-GB" b="1" dirty="0" err="1">
                <a:solidFill>
                  <a:srgbClr val="FFFF00"/>
                </a:solidFill>
              </a:rPr>
              <a:t>Rapor</a:t>
            </a:r>
            <a:endParaRPr lang="en-GB" b="1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GB" b="1" dirty="0" err="1">
                <a:solidFill>
                  <a:srgbClr val="FFFF00"/>
                </a:solidFill>
              </a:rPr>
              <a:t>Usia</a:t>
            </a:r>
            <a:r>
              <a:rPr lang="en-GB" b="1" dirty="0">
                <a:solidFill>
                  <a:srgbClr val="FFFF00"/>
                </a:solidFill>
              </a:rPr>
              <a:t> yang </a:t>
            </a:r>
            <a:r>
              <a:rPr lang="en-GB" b="1" dirty="0" err="1">
                <a:solidFill>
                  <a:srgbClr val="FFFF00"/>
                </a:solidFill>
              </a:rPr>
              <a:t>lebih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tua</a:t>
            </a:r>
            <a:endParaRPr lang="en-GB" b="1" dirty="0">
              <a:solidFill>
                <a:srgbClr val="FFFF00"/>
              </a:solidFill>
            </a:endParaRPr>
          </a:p>
          <a:p>
            <a:pPr marL="342900" indent="-342900">
              <a:buAutoNum type="alphaLcPeriod"/>
            </a:pPr>
            <a:endParaRPr lang="en-GB" b="1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lphaLcPeriod"/>
            </a:pPr>
            <a:endParaRPr lang="en-GB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C45D97-006E-3824-5149-A898C6CE84D5}"/>
              </a:ext>
            </a:extLst>
          </p:cNvPr>
          <p:cNvSpPr/>
          <p:nvPr/>
        </p:nvSpPr>
        <p:spPr>
          <a:xfrm>
            <a:off x="8717361" y="124401"/>
            <a:ext cx="34120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7"/>
            </a:pPr>
            <a:r>
              <a:rPr lang="id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Apabila di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 sertifikat tidak tertulis jenjang lomba, maka harus dilampiri surat keterangan dari Kepala Sekolah asal</a:t>
            </a: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d-ID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tentang jenjang lombanya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Dibatasi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piagam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sertifikat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lomba</a:t>
            </a:r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 startAt="7"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TICKET  KETUA OSIS/Hafidz Qur’an masing2 1 (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calon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Murid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b="0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858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E510B3-A8A6-79D8-C27D-9BADD7ED5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929A7-CDE4-B790-815B-EC1F42E3F076}"/>
              </a:ext>
            </a:extLst>
          </p:cNvPr>
          <p:cNvSpPr/>
          <p:nvPr/>
        </p:nvSpPr>
        <p:spPr>
          <a:xfrm>
            <a:off x="266122" y="227711"/>
            <a:ext cx="11659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PERUBAHAN DAYA TAMPUNG </a:t>
            </a:r>
            <a:r>
              <a:rPr lang="en-GB" sz="4000" b="1" dirty="0">
                <a:solidFill>
                  <a:prstClr val="white"/>
                </a:solidFill>
                <a:latin typeface="Calibri" panose="020F0502020204030204"/>
              </a:rPr>
              <a:t>SMA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SPMB JATIM 2025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1E8BE-A38B-D1EA-9AC8-5098724DC5AA}"/>
              </a:ext>
            </a:extLst>
          </p:cNvPr>
          <p:cNvSpPr txBox="1"/>
          <p:nvPr/>
        </p:nvSpPr>
        <p:spPr>
          <a:xfrm>
            <a:off x="683342" y="1001039"/>
            <a:ext cx="10825316" cy="500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marR="0" lvl="0" indent="-35401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Afirmasi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15%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menjadi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30% 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yang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terbagi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atas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kumimoji="0" lang="en-ID" sz="25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2313" marR="0" lvl="0" indent="-3683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Afirmasi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Keluarga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Ekonomi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Tidak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Mampu 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7%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menjadi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13%</a:t>
            </a:r>
            <a:endParaRPr kumimoji="0" lang="en-ID" sz="2500" b="1" i="0" u="none" strike="noStrike" kern="1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2313" marR="0" lvl="0" indent="-3683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Afirmasi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Anak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Buruh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dari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Keluarga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Ekonomi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Tidak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Mampu 5% </a:t>
            </a:r>
          </a:p>
          <a:p>
            <a:pPr marL="722313" marR="0" lvl="0" indent="-3683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Afirmasi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Disabiltas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3%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menjadi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5%</a:t>
            </a:r>
            <a:endParaRPr kumimoji="0" lang="en-ID" sz="2500" b="1" i="0" u="none" strike="noStrike" kern="1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2313" marR="0" lvl="0" indent="-3683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Afirmasi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Nilai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Akademik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Keluarga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Ekonomi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Tidak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Mampu 7% (Baru)</a:t>
            </a:r>
            <a:endParaRPr kumimoji="0" lang="en-ID" sz="2500" b="1" i="0" u="none" strike="noStrike" kern="1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54013" marR="0" lvl="0" indent="-35401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Mutasi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Orang Tua 5% yang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terbagi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atas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kumimoji="0" lang="en-ID" sz="25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2313" marR="0" lvl="0" indent="-3683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Mutasi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Tugas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Orang Tua/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wali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3%</a:t>
            </a:r>
            <a:endParaRPr kumimoji="0" lang="en-ID" sz="25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2313" marR="0" lvl="0" indent="-3683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Mutasi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Anak Guru/Tenaga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Kependidikan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2%</a:t>
            </a:r>
            <a:endParaRPr kumimoji="0" lang="en-ID" sz="25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54013" marR="0" lvl="0" indent="-35401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3"/>
              <a:tabLst/>
              <a:defRPr/>
            </a:pP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Prestasi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Hasil Lomba 5%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terbagi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atas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kumimoji="0" lang="en-ID" sz="25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2313" marR="0" lvl="0" indent="-3683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Prestasi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Non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Akademik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3%</a:t>
            </a:r>
            <a:endParaRPr kumimoji="0" lang="en-ID" sz="25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2313" marR="0" lvl="0" indent="-3683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Prestasi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Akademik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2%</a:t>
            </a:r>
            <a:endParaRPr kumimoji="0" lang="en-ID" sz="25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920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JAWA TIMUR\">
            <a:extLst>
              <a:ext uri="{FF2B5EF4-FFF2-40B4-BE49-F238E27FC236}">
                <a16:creationId xmlns:a16="http://schemas.microsoft.com/office/drawing/2014/main" id="{6F04DB28-E100-8F77-7BF7-7C637F8AF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1" y="146835"/>
            <a:ext cx="729804" cy="10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107842-69B6-22BC-1C28-06C9737B6156}"/>
              </a:ext>
            </a:extLst>
          </p:cNvPr>
          <p:cNvSpPr txBox="1"/>
          <p:nvPr/>
        </p:nvSpPr>
        <p:spPr>
          <a:xfrm>
            <a:off x="1197394" y="306776"/>
            <a:ext cx="38318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PEMERINTAH PROVINSI JAWA TIMUR</a:t>
            </a:r>
          </a:p>
          <a:p>
            <a:r>
              <a:rPr lang="en-US" altLang="ko-KR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DINAS PENDIDIKAN</a:t>
            </a:r>
            <a:endParaRPr lang="ko-KR" altLang="en-US" sz="1200" b="1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B66B8B-1902-4000-5324-982A12A3C281}"/>
              </a:ext>
            </a:extLst>
          </p:cNvPr>
          <p:cNvSpPr/>
          <p:nvPr/>
        </p:nvSpPr>
        <p:spPr>
          <a:xfrm>
            <a:off x="467591" y="1075059"/>
            <a:ext cx="11052603" cy="5325738"/>
          </a:xfrm>
          <a:prstGeom prst="roundRect">
            <a:avLst>
              <a:gd name="adj" fmla="val 5854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ECEC3B-C4B9-1FAC-7D76-AA9C6DB6E7ED}"/>
              </a:ext>
            </a:extLst>
          </p:cNvPr>
          <p:cNvSpPr txBox="1"/>
          <p:nvPr/>
        </p:nvSpPr>
        <p:spPr>
          <a:xfrm>
            <a:off x="671807" y="1547762"/>
            <a:ext cx="10706456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KETUA OSIS</a:t>
            </a:r>
          </a:p>
          <a:p>
            <a:endParaRPr lang="en-US" sz="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TICKET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Murid yang</a:t>
            </a:r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pernah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enjabat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OSIS</a:t>
            </a:r>
            <a:r>
              <a:rPr lang="id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Hal ini, dalam rangka me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njaring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Murid yang multi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talenta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kepemimpinan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untuk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mencetak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tangguh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berkarakter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calon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pemimpin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masa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uota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Murid di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SMA/SMK Negeri;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Dibuktikan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Penetapan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Kepengurusan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OSIS</a:t>
            </a:r>
            <a:endParaRPr lang="en-US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Jika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pendaftar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lebih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dari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satu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maka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diperingkat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urutan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Skor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semua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Prestasi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diperoleh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Jarak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Domisili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Terdekat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Pendidikan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Pendidikan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Rerata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Pendidikan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asal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226EBB-4BAB-3D54-259B-0E01E45C0C9B}"/>
              </a:ext>
            </a:extLst>
          </p:cNvPr>
          <p:cNvGrpSpPr/>
          <p:nvPr/>
        </p:nvGrpSpPr>
        <p:grpSpPr>
          <a:xfrm rot="406965">
            <a:off x="8046372" y="205416"/>
            <a:ext cx="3988565" cy="2408726"/>
            <a:chOff x="5002624" y="466683"/>
            <a:chExt cx="6703721" cy="3954319"/>
          </a:xfrm>
        </p:grpSpPr>
        <p:pic>
          <p:nvPicPr>
            <p:cNvPr id="1026" name="Picture 2" descr="Golden Tickets - Lepper Library">
              <a:extLst>
                <a:ext uri="{FF2B5EF4-FFF2-40B4-BE49-F238E27FC236}">
                  <a16:creationId xmlns:a16="http://schemas.microsoft.com/office/drawing/2014/main" id="{E4D2312B-2DFC-EE2C-364A-468429DB9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C0C0C"/>
                </a:clrFrom>
                <a:clrTo>
                  <a:srgbClr val="0C0C0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2624" y="466683"/>
              <a:ext cx="6703721" cy="3954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12823C-3FBC-A865-1FC2-4F8421F4294D}"/>
                </a:ext>
              </a:extLst>
            </p:cNvPr>
            <p:cNvSpPr txBox="1"/>
            <p:nvPr/>
          </p:nvSpPr>
          <p:spPr>
            <a:xfrm>
              <a:off x="5966262" y="992013"/>
              <a:ext cx="4776442" cy="5810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accent4">
                      <a:lumMod val="50000"/>
                    </a:schemeClr>
                  </a:solidFill>
                  <a:latin typeface="Britannic Bold" panose="020B0903060703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SPMB JATIM TAHUN 2025</a:t>
              </a:r>
              <a:endParaRPr lang="en-ID" sz="1700" dirty="0">
                <a:solidFill>
                  <a:schemeClr val="accent4">
                    <a:lumMod val="50000"/>
                  </a:schemeClr>
                </a:solidFill>
                <a:latin typeface="Britannic Bold" panose="020B09030607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1462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JAWA TIMUR\">
            <a:extLst>
              <a:ext uri="{FF2B5EF4-FFF2-40B4-BE49-F238E27FC236}">
                <a16:creationId xmlns:a16="http://schemas.microsoft.com/office/drawing/2014/main" id="{DCD2C590-7066-1DC9-4050-2A5B78DB3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1" y="146835"/>
            <a:ext cx="729804" cy="10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2A7487-76B3-E401-CC31-DCF87E5032C0}"/>
              </a:ext>
            </a:extLst>
          </p:cNvPr>
          <p:cNvSpPr txBox="1"/>
          <p:nvPr/>
        </p:nvSpPr>
        <p:spPr>
          <a:xfrm>
            <a:off x="1197395" y="306776"/>
            <a:ext cx="39497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PEMERINTAH PROVINSI JAWA TIMUR</a:t>
            </a:r>
          </a:p>
          <a:p>
            <a:r>
              <a:rPr lang="en-US" altLang="ko-KR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DINAS PENDIDIKAN</a:t>
            </a:r>
            <a:endParaRPr lang="ko-KR" altLang="en-US" sz="1200" b="1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F93EF6-4787-4143-1CDD-D3B9E197D9FB}"/>
              </a:ext>
            </a:extLst>
          </p:cNvPr>
          <p:cNvSpPr/>
          <p:nvPr/>
        </p:nvSpPr>
        <p:spPr>
          <a:xfrm>
            <a:off x="658032" y="1173019"/>
            <a:ext cx="10853227" cy="5587162"/>
          </a:xfrm>
          <a:prstGeom prst="roundRect">
            <a:avLst>
              <a:gd name="adj" fmla="val 5854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B6EA12-CEDB-EE8A-FBBA-0DEE5264B00B}"/>
              </a:ext>
            </a:extLst>
          </p:cNvPr>
          <p:cNvGrpSpPr/>
          <p:nvPr/>
        </p:nvGrpSpPr>
        <p:grpSpPr>
          <a:xfrm rot="352852">
            <a:off x="7746224" y="147112"/>
            <a:ext cx="6005382" cy="2333160"/>
            <a:chOff x="657671" y="-842402"/>
            <a:chExt cx="10093457" cy="4701530"/>
          </a:xfrm>
        </p:grpSpPr>
        <p:pic>
          <p:nvPicPr>
            <p:cNvPr id="10" name="Picture 2" descr="Golden Tickets - Lepper Library">
              <a:extLst>
                <a:ext uri="{FF2B5EF4-FFF2-40B4-BE49-F238E27FC236}">
                  <a16:creationId xmlns:a16="http://schemas.microsoft.com/office/drawing/2014/main" id="{177EB4E3-A2CC-514F-0400-5312E5CB4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C0C0C"/>
                </a:clrFrom>
                <a:clrTo>
                  <a:srgbClr val="0C0C0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71" y="-842402"/>
              <a:ext cx="6703721" cy="3954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FD7933-C4B1-0F8B-B347-CDF0A5190F1D}"/>
                </a:ext>
              </a:extLst>
            </p:cNvPr>
            <p:cNvSpPr txBox="1"/>
            <p:nvPr/>
          </p:nvSpPr>
          <p:spPr>
            <a:xfrm>
              <a:off x="5974686" y="3252809"/>
              <a:ext cx="4776442" cy="606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ID" dirty="0">
                <a:solidFill>
                  <a:schemeClr val="accent4">
                    <a:lumMod val="50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776A25-D038-6909-BB36-7049C56D9E62}"/>
                </a:ext>
              </a:extLst>
            </p:cNvPr>
            <p:cNvSpPr txBox="1"/>
            <p:nvPr/>
          </p:nvSpPr>
          <p:spPr>
            <a:xfrm>
              <a:off x="1703574" y="-353343"/>
              <a:ext cx="4776443" cy="7132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accent4">
                      <a:lumMod val="50000"/>
                    </a:schemeClr>
                  </a:solidFill>
                  <a:latin typeface="Britannic Bold" panose="020B0903060703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SPMB JATIM TAHUN 2025</a:t>
              </a:r>
              <a:endParaRPr lang="en-ID" sz="1700" dirty="0">
                <a:solidFill>
                  <a:schemeClr val="accent4">
                    <a:lumMod val="50000"/>
                  </a:schemeClr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83E609B-7966-8F83-68D0-2D33FA3FDA87}"/>
              </a:ext>
            </a:extLst>
          </p:cNvPr>
          <p:cNvSpPr txBox="1"/>
          <p:nvPr/>
        </p:nvSpPr>
        <p:spPr>
          <a:xfrm>
            <a:off x="832493" y="1093295"/>
            <a:ext cx="10486802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HAFIDZ QUR’AN</a:t>
            </a:r>
          </a:p>
          <a:p>
            <a:endParaRPr lang="en-US" sz="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TICKET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Murid</a:t>
            </a:r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Penghafal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Qur’an</a:t>
            </a:r>
            <a:r>
              <a:rPr lang="id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 ini dalam rangka m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enjaring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Murid yang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jiwa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spiritual,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keimanan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ketaqwaan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id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berakhlak mulia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uota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Murid di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SMA/SMK Negeri;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Sertifikat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Hafidz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Qur’an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id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Pondok Pesantren/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Tahfidzul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Qur’a</a:t>
            </a:r>
            <a:r>
              <a:rPr lang="id-ID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 dan dilegalisir oleh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intansi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mengeluarkan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sertifikat</a:t>
            </a:r>
            <a:endParaRPr lang="en-US" sz="18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Skor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Hafidz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Qur’an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dihitung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Juz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di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hafal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1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Jika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pendaftar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lebih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dari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satu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diperingkat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urutan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AutoNum type="arabicPeriod"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Skor</a:t>
            </a:r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semua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Prestasi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diperoleh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>
              <a:buAutoNum type="arabicPeriod"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Jarak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Domisili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Terdekat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Pendidikan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AutoNum type="arabicPeriod"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Pendidikan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asal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>
              <a:buAutoNum type="arabicPeriod"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erata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rapor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Pendidikan 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asal</a:t>
            </a:r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AutoNum type="arabicPeriod"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102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1529"/>
            <a:ext cx="1219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SISTEMATIKA PENGHITUNGAN SKOR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JALUR PRESTASI HASIL LOMBA</a:t>
            </a:r>
            <a:endParaRPr lang="en-GB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085506"/>
              </p:ext>
            </p:extLst>
          </p:nvPr>
        </p:nvGraphicFramePr>
        <p:xfrm>
          <a:off x="293843" y="1823205"/>
          <a:ext cx="6007564" cy="14268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81356">
                  <a:extLst>
                    <a:ext uri="{9D8B030D-6E8A-4147-A177-3AD203B41FA5}">
                      <a16:colId xmlns:a16="http://schemas.microsoft.com/office/drawing/2014/main" val="3565905478"/>
                    </a:ext>
                  </a:extLst>
                </a:gridCol>
                <a:gridCol w="1099119">
                  <a:extLst>
                    <a:ext uri="{9D8B030D-6E8A-4147-A177-3AD203B41FA5}">
                      <a16:colId xmlns:a16="http://schemas.microsoft.com/office/drawing/2014/main" val="1198959017"/>
                    </a:ext>
                  </a:extLst>
                </a:gridCol>
                <a:gridCol w="1086034">
                  <a:extLst>
                    <a:ext uri="{9D8B030D-6E8A-4147-A177-3AD203B41FA5}">
                      <a16:colId xmlns:a16="http://schemas.microsoft.com/office/drawing/2014/main" val="2267598979"/>
                    </a:ext>
                  </a:extLst>
                </a:gridCol>
                <a:gridCol w="1151457">
                  <a:extLst>
                    <a:ext uri="{9D8B030D-6E8A-4147-A177-3AD203B41FA5}">
                      <a16:colId xmlns:a16="http://schemas.microsoft.com/office/drawing/2014/main" val="737179174"/>
                    </a:ext>
                  </a:extLst>
                </a:gridCol>
                <a:gridCol w="1689598">
                  <a:extLst>
                    <a:ext uri="{9D8B030D-6E8A-4147-A177-3AD203B41FA5}">
                      <a16:colId xmlns:a16="http://schemas.microsoft.com/office/drawing/2014/main" val="1339772677"/>
                    </a:ext>
                  </a:extLst>
                </a:gridCol>
              </a:tblGrid>
              <a:tr h="20295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JUARA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50" b="1" dirty="0">
                          <a:solidFill>
                            <a:schemeClr val="tx1"/>
                          </a:solidFill>
                          <a:latin typeface="+mn-lt"/>
                        </a:rPr>
                        <a:t>KAB/KOTA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PROVINSI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NASIONAL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INTERNASIONAL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3206692"/>
                  </a:ext>
                </a:extLst>
              </a:tr>
              <a:tr h="20295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655742"/>
                  </a:ext>
                </a:extLst>
              </a:tr>
              <a:tr h="20295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57599"/>
                  </a:ext>
                </a:extLst>
              </a:tr>
              <a:tr h="20295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15376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93843" y="5509948"/>
            <a:ext cx="11794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Delegasi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Satuan</a:t>
            </a:r>
            <a:r>
              <a:rPr lang="en-US" b="1" dirty="0">
                <a:solidFill>
                  <a:schemeClr val="bg1"/>
                </a:solidFill>
              </a:rPr>
              <a:t> Pendidikan</a:t>
            </a:r>
            <a:r>
              <a:rPr lang="id-ID" b="1" dirty="0">
                <a:solidFill>
                  <a:schemeClr val="bg1"/>
                </a:solidFill>
              </a:rPr>
              <a:t> yang </a:t>
            </a:r>
            <a:r>
              <a:rPr lang="en-US" b="1" dirty="0" err="1">
                <a:solidFill>
                  <a:schemeClr val="bg1"/>
                </a:solidFill>
              </a:rPr>
              <a:t>dikirim</a:t>
            </a:r>
            <a:r>
              <a:rPr lang="en-US" b="1" dirty="0">
                <a:solidFill>
                  <a:schemeClr val="bg1"/>
                </a:solidFill>
              </a:rPr>
              <a:t> di </a:t>
            </a:r>
            <a:r>
              <a:rPr lang="en-US" b="1" dirty="0" err="1">
                <a:solidFill>
                  <a:schemeClr val="bg1"/>
                </a:solidFill>
              </a:rPr>
              <a:t>tingkat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Provinsi</a:t>
            </a:r>
            <a:r>
              <a:rPr lang="en-US" b="1" dirty="0">
                <a:solidFill>
                  <a:schemeClr val="bg1"/>
                </a:solidFill>
              </a:rPr>
              <a:t>/Nasional/</a:t>
            </a:r>
            <a:r>
              <a:rPr lang="en-US" b="1" dirty="0" err="1">
                <a:solidFill>
                  <a:schemeClr val="bg1"/>
                </a:solidFill>
              </a:rPr>
              <a:t>Internasional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skor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dihitung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cara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marL="354013" lvl="1" indent="-354013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bg1"/>
                </a:solidFill>
              </a:rPr>
              <a:t>Delegasi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Individu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setara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Juara</a:t>
            </a:r>
            <a:r>
              <a:rPr lang="en-US" b="1" dirty="0">
                <a:solidFill>
                  <a:schemeClr val="bg1"/>
                </a:solidFill>
              </a:rPr>
              <a:t> III </a:t>
            </a:r>
            <a:r>
              <a:rPr lang="en-US" b="1" dirty="0" err="1">
                <a:solidFill>
                  <a:schemeClr val="bg1"/>
                </a:solidFill>
              </a:rPr>
              <a:t>Prestasi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Tidak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Berjenjang</a:t>
            </a:r>
            <a:r>
              <a:rPr lang="en-US" b="1" dirty="0">
                <a:solidFill>
                  <a:schemeClr val="bg1"/>
                </a:solidFill>
              </a:rPr>
              <a:t> (</a:t>
            </a:r>
            <a:r>
              <a:rPr lang="en-US" b="1" dirty="0" err="1">
                <a:solidFill>
                  <a:schemeClr val="bg1"/>
                </a:solidFill>
              </a:rPr>
              <a:t>individu</a:t>
            </a:r>
            <a:r>
              <a:rPr lang="en-US" b="1" dirty="0">
                <a:solidFill>
                  <a:schemeClr val="bg1"/>
                </a:solidFill>
              </a:rPr>
              <a:t>) </a:t>
            </a:r>
            <a:r>
              <a:rPr lang="en-US" b="1" dirty="0" err="1">
                <a:solidFill>
                  <a:schemeClr val="bg1"/>
                </a:solidFill>
              </a:rPr>
              <a:t>sesuai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tingkatannya</a:t>
            </a:r>
            <a:r>
              <a:rPr lang="en-US" b="1" dirty="0">
                <a:solidFill>
                  <a:schemeClr val="bg1"/>
                </a:solidFill>
              </a:rPr>
              <a:t>;</a:t>
            </a:r>
          </a:p>
          <a:p>
            <a:pPr marL="354013" lvl="1" indent="-354013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bg1"/>
                </a:solidFill>
              </a:rPr>
              <a:t>Delegasi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Beregu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setara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Juara</a:t>
            </a:r>
            <a:r>
              <a:rPr lang="en-US" b="1" dirty="0">
                <a:solidFill>
                  <a:schemeClr val="bg1"/>
                </a:solidFill>
              </a:rPr>
              <a:t> III </a:t>
            </a:r>
            <a:r>
              <a:rPr lang="en-US" b="1" dirty="0" err="1">
                <a:solidFill>
                  <a:schemeClr val="bg1"/>
                </a:solidFill>
              </a:rPr>
              <a:t>Prestasi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Tidak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Berjenjang</a:t>
            </a:r>
            <a:r>
              <a:rPr lang="en-US" b="1" dirty="0">
                <a:solidFill>
                  <a:schemeClr val="bg1"/>
                </a:solidFill>
              </a:rPr>
              <a:t> (</a:t>
            </a:r>
            <a:r>
              <a:rPr lang="en-US" b="1" dirty="0" err="1">
                <a:solidFill>
                  <a:schemeClr val="bg1"/>
                </a:solidFill>
              </a:rPr>
              <a:t>beregu</a:t>
            </a:r>
            <a:r>
              <a:rPr lang="en-US" b="1" dirty="0">
                <a:solidFill>
                  <a:schemeClr val="bg1"/>
                </a:solidFill>
              </a:rPr>
              <a:t>) </a:t>
            </a:r>
            <a:r>
              <a:rPr lang="en-US" b="1" dirty="0" err="1">
                <a:solidFill>
                  <a:schemeClr val="bg1"/>
                </a:solidFill>
              </a:rPr>
              <a:t>sesuai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tingkatannya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937948"/>
              </p:ext>
            </p:extLst>
          </p:nvPr>
        </p:nvGraphicFramePr>
        <p:xfrm>
          <a:off x="293843" y="3870288"/>
          <a:ext cx="6007561" cy="14268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81355">
                  <a:extLst>
                    <a:ext uri="{9D8B030D-6E8A-4147-A177-3AD203B41FA5}">
                      <a16:colId xmlns:a16="http://schemas.microsoft.com/office/drawing/2014/main" val="3565905478"/>
                    </a:ext>
                  </a:extLst>
                </a:gridCol>
                <a:gridCol w="1099118">
                  <a:extLst>
                    <a:ext uri="{9D8B030D-6E8A-4147-A177-3AD203B41FA5}">
                      <a16:colId xmlns:a16="http://schemas.microsoft.com/office/drawing/2014/main" val="1198959017"/>
                    </a:ext>
                  </a:extLst>
                </a:gridCol>
                <a:gridCol w="1086033">
                  <a:extLst>
                    <a:ext uri="{9D8B030D-6E8A-4147-A177-3AD203B41FA5}">
                      <a16:colId xmlns:a16="http://schemas.microsoft.com/office/drawing/2014/main" val="2267598979"/>
                    </a:ext>
                  </a:extLst>
                </a:gridCol>
                <a:gridCol w="1151456">
                  <a:extLst>
                    <a:ext uri="{9D8B030D-6E8A-4147-A177-3AD203B41FA5}">
                      <a16:colId xmlns:a16="http://schemas.microsoft.com/office/drawing/2014/main" val="737179174"/>
                    </a:ext>
                  </a:extLst>
                </a:gridCol>
                <a:gridCol w="1689599">
                  <a:extLst>
                    <a:ext uri="{9D8B030D-6E8A-4147-A177-3AD203B41FA5}">
                      <a16:colId xmlns:a16="http://schemas.microsoft.com/office/drawing/2014/main" val="1339772677"/>
                    </a:ext>
                  </a:extLst>
                </a:gridCol>
              </a:tblGrid>
              <a:tr h="20295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JUARA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50" b="1" dirty="0">
                          <a:solidFill>
                            <a:schemeClr val="tx1"/>
                          </a:solidFill>
                          <a:latin typeface="+mn-lt"/>
                        </a:rPr>
                        <a:t>KAB/KOTA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PROVINSI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NASIONAL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INTERNASIONAL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3206692"/>
                  </a:ext>
                </a:extLst>
              </a:tr>
              <a:tr h="20295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655742"/>
                  </a:ext>
                </a:extLst>
              </a:tr>
              <a:tr h="20295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57599"/>
                  </a:ext>
                </a:extLst>
              </a:tr>
              <a:tr h="20295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153767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03239" y="3465385"/>
            <a:ext cx="3698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B. PRESTASI BERJENJANG (BEREGU)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239" y="1420822"/>
            <a:ext cx="5058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A. PRESTASI BERJENJANG (INDIVIDU)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791750"/>
              </p:ext>
            </p:extLst>
          </p:nvPr>
        </p:nvGraphicFramePr>
        <p:xfrm>
          <a:off x="6432081" y="1823205"/>
          <a:ext cx="5656681" cy="14268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50384">
                  <a:extLst>
                    <a:ext uri="{9D8B030D-6E8A-4147-A177-3AD203B41FA5}">
                      <a16:colId xmlns:a16="http://schemas.microsoft.com/office/drawing/2014/main" val="3565905478"/>
                    </a:ext>
                  </a:extLst>
                </a:gridCol>
                <a:gridCol w="1208576">
                  <a:extLst>
                    <a:ext uri="{9D8B030D-6E8A-4147-A177-3AD203B41FA5}">
                      <a16:colId xmlns:a16="http://schemas.microsoft.com/office/drawing/2014/main" val="1198959017"/>
                    </a:ext>
                  </a:extLst>
                </a:gridCol>
                <a:gridCol w="1022602">
                  <a:extLst>
                    <a:ext uri="{9D8B030D-6E8A-4147-A177-3AD203B41FA5}">
                      <a16:colId xmlns:a16="http://schemas.microsoft.com/office/drawing/2014/main" val="2267598979"/>
                    </a:ext>
                  </a:extLst>
                </a:gridCol>
                <a:gridCol w="1084204">
                  <a:extLst>
                    <a:ext uri="{9D8B030D-6E8A-4147-A177-3AD203B41FA5}">
                      <a16:colId xmlns:a16="http://schemas.microsoft.com/office/drawing/2014/main" val="737179174"/>
                    </a:ext>
                  </a:extLst>
                </a:gridCol>
                <a:gridCol w="1590915">
                  <a:extLst>
                    <a:ext uri="{9D8B030D-6E8A-4147-A177-3AD203B41FA5}">
                      <a16:colId xmlns:a16="http://schemas.microsoft.com/office/drawing/2014/main" val="1339772677"/>
                    </a:ext>
                  </a:extLst>
                </a:gridCol>
              </a:tblGrid>
              <a:tr h="20295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JUARA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50" b="1" dirty="0">
                          <a:solidFill>
                            <a:schemeClr val="tx1"/>
                          </a:solidFill>
                          <a:latin typeface="+mn-lt"/>
                        </a:rPr>
                        <a:t>KAB/KOTA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PROVINSI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NASIONAL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INTERNASIONAL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3206692"/>
                  </a:ext>
                </a:extLst>
              </a:tr>
              <a:tr h="20295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655742"/>
                  </a:ext>
                </a:extLst>
              </a:tr>
              <a:tr h="20295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57599"/>
                  </a:ext>
                </a:extLst>
              </a:tr>
              <a:tr h="20295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15376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63354"/>
              </p:ext>
            </p:extLst>
          </p:nvPr>
        </p:nvGraphicFramePr>
        <p:xfrm>
          <a:off x="6432081" y="3870288"/>
          <a:ext cx="5656681" cy="14268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5132">
                  <a:extLst>
                    <a:ext uri="{9D8B030D-6E8A-4147-A177-3AD203B41FA5}">
                      <a16:colId xmlns:a16="http://schemas.microsoft.com/office/drawing/2014/main" val="3565905478"/>
                    </a:ext>
                  </a:extLst>
                </a:gridCol>
                <a:gridCol w="1193828">
                  <a:extLst>
                    <a:ext uri="{9D8B030D-6E8A-4147-A177-3AD203B41FA5}">
                      <a16:colId xmlns:a16="http://schemas.microsoft.com/office/drawing/2014/main" val="1198959017"/>
                    </a:ext>
                  </a:extLst>
                </a:gridCol>
                <a:gridCol w="1022602">
                  <a:extLst>
                    <a:ext uri="{9D8B030D-6E8A-4147-A177-3AD203B41FA5}">
                      <a16:colId xmlns:a16="http://schemas.microsoft.com/office/drawing/2014/main" val="2267598979"/>
                    </a:ext>
                  </a:extLst>
                </a:gridCol>
                <a:gridCol w="1084204">
                  <a:extLst>
                    <a:ext uri="{9D8B030D-6E8A-4147-A177-3AD203B41FA5}">
                      <a16:colId xmlns:a16="http://schemas.microsoft.com/office/drawing/2014/main" val="737179174"/>
                    </a:ext>
                  </a:extLst>
                </a:gridCol>
                <a:gridCol w="1590915">
                  <a:extLst>
                    <a:ext uri="{9D8B030D-6E8A-4147-A177-3AD203B41FA5}">
                      <a16:colId xmlns:a16="http://schemas.microsoft.com/office/drawing/2014/main" val="1339772677"/>
                    </a:ext>
                  </a:extLst>
                </a:gridCol>
              </a:tblGrid>
              <a:tr h="20295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JUARA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50" b="1" dirty="0">
                          <a:solidFill>
                            <a:schemeClr val="tx1"/>
                          </a:solidFill>
                          <a:latin typeface="+mn-lt"/>
                        </a:rPr>
                        <a:t>KAB/KOTA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PROVINSI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NASIONAL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INTERNASIONAL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3206692"/>
                  </a:ext>
                </a:extLst>
              </a:tr>
              <a:tr h="20295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655742"/>
                  </a:ext>
                </a:extLst>
              </a:tr>
              <a:tr h="20295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57599"/>
                  </a:ext>
                </a:extLst>
              </a:tr>
              <a:tr h="20295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153767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301405" y="3465385"/>
            <a:ext cx="4103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D. PRESTASI TIDAK BERJENJANG (BEREGU)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01405" y="1420822"/>
            <a:ext cx="421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C. PRESTASI TIDAK BERJENJANG (INDIVIDU)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694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6D91A2-2F09-9598-907F-67F2A272A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8E99EA-897B-B2CC-ED62-D353F37956E0}"/>
              </a:ext>
            </a:extLst>
          </p:cNvPr>
          <p:cNvSpPr/>
          <p:nvPr/>
        </p:nvSpPr>
        <p:spPr>
          <a:xfrm>
            <a:off x="0" y="436237"/>
            <a:ext cx="1219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SISTEMATIKA PENGHITUNGAN SKOR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JALUR PRESTASI HASIL LOMBA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1BB5D66-9EF1-0E45-D488-021CF40D3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703" y="1816876"/>
            <a:ext cx="1135625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Khusus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Osis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Kepanduan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skoring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berikut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52778-66C2-FC2F-439F-DA7D511B13C0}"/>
              </a:ext>
            </a:extLst>
          </p:cNvPr>
          <p:cNvSpPr txBox="1"/>
          <p:nvPr/>
        </p:nvSpPr>
        <p:spPr>
          <a:xfrm>
            <a:off x="103239" y="3227236"/>
            <a:ext cx="116807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79513" lvl="2" indent="-457200" algn="just">
              <a:buFont typeface="+mj-lt"/>
              <a:buAutoNum type="arabicParenR"/>
            </a:pPr>
            <a:r>
              <a:rPr lang="en-US" sz="28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Ketua</a:t>
            </a:r>
            <a:r>
              <a:rPr lang="en-US" sz="2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OSIS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Kepanduan</a:t>
            </a:r>
            <a:r>
              <a:rPr lang="en-US" sz="2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tingkat</a:t>
            </a:r>
            <a:r>
              <a:rPr lang="en-US" sz="2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sekolah</a:t>
            </a:r>
            <a:r>
              <a:rPr lang="en-US" sz="2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memperoleh</a:t>
            </a:r>
            <a:r>
              <a:rPr lang="en-US" sz="2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skor</a:t>
            </a:r>
            <a:r>
              <a:rPr lang="en-US" sz="2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8;</a:t>
            </a:r>
            <a:endParaRPr lang="en-ID" sz="2800" b="1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79513" lvl="2" indent="-457200" algn="just">
              <a:buFont typeface="+mj-lt"/>
              <a:buAutoNum type="arabicParenR"/>
            </a:pPr>
            <a:r>
              <a:rPr lang="en-US" sz="28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Ketua</a:t>
            </a:r>
            <a:r>
              <a:rPr lang="en-US" sz="2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OSIS/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Kepanduan</a:t>
            </a:r>
            <a:r>
              <a:rPr lang="en-US" sz="2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tingkat</a:t>
            </a:r>
            <a:r>
              <a:rPr lang="en-US" sz="2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kabupaten</a:t>
            </a:r>
            <a:r>
              <a:rPr lang="en-US" sz="2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kota</a:t>
            </a:r>
            <a:r>
              <a:rPr lang="en-US" sz="2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memperoleh</a:t>
            </a:r>
            <a:r>
              <a:rPr lang="en-US" sz="2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sekolar</a:t>
            </a:r>
            <a:r>
              <a:rPr lang="en-US" sz="2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16; </a:t>
            </a:r>
            <a:endParaRPr lang="en-ID" sz="2800" b="1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716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36237"/>
            <a:ext cx="1219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SISTEMATIKA PENGHITUNGAN SKOR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JALUR PRESTASI HASIL LOMBA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03F3497-D9AB-0142-3391-72C62D7E9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703" y="2032319"/>
            <a:ext cx="112235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Khusus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Hafidz Qur’an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skoring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berikut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68313A-8CC5-5C72-144B-E01965DA1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257585"/>
              </p:ext>
            </p:extLst>
          </p:nvPr>
        </p:nvGraphicFramePr>
        <p:xfrm>
          <a:off x="2840273" y="3176710"/>
          <a:ext cx="6511454" cy="311087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196184">
                  <a:extLst>
                    <a:ext uri="{9D8B030D-6E8A-4147-A177-3AD203B41FA5}">
                      <a16:colId xmlns:a16="http://schemas.microsoft.com/office/drawing/2014/main" val="3387858994"/>
                    </a:ext>
                  </a:extLst>
                </a:gridCol>
                <a:gridCol w="3315270">
                  <a:extLst>
                    <a:ext uri="{9D8B030D-6E8A-4147-A177-3AD203B41FA5}">
                      <a16:colId xmlns:a16="http://schemas.microsoft.com/office/drawing/2014/main" val="1361354518"/>
                    </a:ext>
                  </a:extLst>
                </a:gridCol>
              </a:tblGrid>
              <a:tr h="4185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effectLst/>
                        </a:rPr>
                        <a:t>Jumlah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Juz</a:t>
                      </a:r>
                      <a:endParaRPr lang="en-ID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Skor</a:t>
                      </a:r>
                      <a:endParaRPr lang="en-ID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1355276"/>
                  </a:ext>
                </a:extLst>
              </a:tr>
              <a:tr h="4185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</a:rPr>
                        <a:t>1 </a:t>
                      </a:r>
                      <a:r>
                        <a:rPr lang="en-US" sz="2800" dirty="0" err="1">
                          <a:effectLst/>
                        </a:rPr>
                        <a:t>s.d.</a:t>
                      </a:r>
                      <a:r>
                        <a:rPr lang="en-US" sz="2800" dirty="0">
                          <a:effectLst/>
                        </a:rPr>
                        <a:t> 6</a:t>
                      </a:r>
                      <a:endParaRPr lang="en-ID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</a:rPr>
                        <a:t>4</a:t>
                      </a:r>
                      <a:endParaRPr lang="en-ID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2871987"/>
                  </a:ext>
                </a:extLst>
              </a:tr>
              <a:tr h="4185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</a:rPr>
                        <a:t>7 </a:t>
                      </a:r>
                      <a:r>
                        <a:rPr lang="en-US" sz="2800" dirty="0" err="1">
                          <a:effectLst/>
                        </a:rPr>
                        <a:t>s.d.</a:t>
                      </a:r>
                      <a:r>
                        <a:rPr lang="en-US" sz="2800" dirty="0">
                          <a:effectLst/>
                        </a:rPr>
                        <a:t> 11</a:t>
                      </a:r>
                      <a:endParaRPr lang="en-ID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</a:rPr>
                        <a:t>8</a:t>
                      </a:r>
                      <a:endParaRPr lang="en-ID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8126624"/>
                  </a:ext>
                </a:extLst>
              </a:tr>
              <a:tr h="4185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</a:rPr>
                        <a:t>12 </a:t>
                      </a:r>
                      <a:r>
                        <a:rPr lang="en-US" sz="2800" dirty="0" err="1">
                          <a:effectLst/>
                        </a:rPr>
                        <a:t>s.d.</a:t>
                      </a:r>
                      <a:r>
                        <a:rPr lang="en-US" sz="2800" dirty="0">
                          <a:effectLst/>
                        </a:rPr>
                        <a:t> 17</a:t>
                      </a:r>
                      <a:endParaRPr lang="en-ID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</a:rPr>
                        <a:t>16</a:t>
                      </a:r>
                      <a:endParaRPr lang="en-ID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7131728"/>
                  </a:ext>
                </a:extLst>
              </a:tr>
              <a:tr h="4185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</a:rPr>
                        <a:t>18 s.d. 23</a:t>
                      </a:r>
                      <a:endParaRPr lang="en-ID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</a:rPr>
                        <a:t>32</a:t>
                      </a:r>
                      <a:endParaRPr lang="en-ID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7294025"/>
                  </a:ext>
                </a:extLst>
              </a:tr>
              <a:tr h="4185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</a:rPr>
                        <a:t>24 s.d. 29</a:t>
                      </a:r>
                      <a:endParaRPr lang="en-ID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</a:rPr>
                        <a:t>64</a:t>
                      </a:r>
                      <a:endParaRPr lang="en-ID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6117914"/>
                  </a:ext>
                </a:extLst>
              </a:tr>
              <a:tr h="55055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</a:rPr>
                        <a:t>30</a:t>
                      </a:r>
                      <a:endParaRPr lang="en-ID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</a:rPr>
                        <a:t>128</a:t>
                      </a:r>
                      <a:endParaRPr lang="en-ID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927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3366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4C1D54-F0AE-34A5-F665-21E6F0454C6D}"/>
              </a:ext>
            </a:extLst>
          </p:cNvPr>
          <p:cNvSpPr/>
          <p:nvPr/>
        </p:nvSpPr>
        <p:spPr>
          <a:xfrm>
            <a:off x="1" y="845420"/>
            <a:ext cx="12191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Gabungan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Rerata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Nilai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Semester 1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dan </a:t>
            </a:r>
          </a:p>
          <a:p>
            <a:pPr algn="ctr"/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Indeks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Pendidikan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Asal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46E24B-31EE-FAAD-65B9-71ECE1902A06}"/>
              </a:ext>
            </a:extLst>
          </p:cNvPr>
          <p:cNvSpPr/>
          <p:nvPr/>
        </p:nvSpPr>
        <p:spPr>
          <a:xfrm>
            <a:off x="0" y="199089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JALUR NILAI PRESTASI AKADEMIK</a:t>
            </a:r>
            <a:endParaRPr lang="en-ID" sz="3600" b="1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31C69D-2E19-F55C-27DB-7BD2ECE1699D}"/>
              </a:ext>
            </a:extLst>
          </p:cNvPr>
          <p:cNvGrpSpPr/>
          <p:nvPr/>
        </p:nvGrpSpPr>
        <p:grpSpPr>
          <a:xfrm>
            <a:off x="957203" y="1934098"/>
            <a:ext cx="10593846" cy="4724813"/>
            <a:chOff x="983150" y="1635167"/>
            <a:chExt cx="10593846" cy="47248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46DF1DE-13B5-4C96-E4E5-463310CA9092}"/>
                </a:ext>
              </a:extLst>
            </p:cNvPr>
            <p:cNvGrpSpPr/>
            <p:nvPr/>
          </p:nvGrpSpPr>
          <p:grpSpPr>
            <a:xfrm>
              <a:off x="983150" y="1635167"/>
              <a:ext cx="6719494" cy="4724813"/>
              <a:chOff x="1874171" y="1755159"/>
              <a:chExt cx="6719494" cy="4724813"/>
            </a:xfrm>
            <a:solidFill>
              <a:srgbClr val="FFFF00"/>
            </a:solidFill>
          </p:grpSpPr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52F35F17-26F0-C9C4-D5EF-1542F2385BCA}"/>
                  </a:ext>
                </a:extLst>
              </p:cNvPr>
              <p:cNvSpPr/>
              <p:nvPr/>
            </p:nvSpPr>
            <p:spPr>
              <a:xfrm>
                <a:off x="5380375" y="1755159"/>
                <a:ext cx="3213290" cy="919401"/>
              </a:xfrm>
              <a:prstGeom prst="roundRect">
                <a:avLst/>
              </a:prstGeom>
              <a:grp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2400" b="1" dirty="0"/>
                  <a:t>NILAI</a:t>
                </a:r>
                <a:r>
                  <a:rPr lang="en-US" sz="2400" b="1" dirty="0"/>
                  <a:t> </a:t>
                </a:r>
                <a:r>
                  <a:rPr lang="en-ID" sz="2400" b="1" dirty="0"/>
                  <a:t>PRESTASI </a:t>
                </a:r>
              </a:p>
              <a:p>
                <a:pPr algn="ctr"/>
                <a:r>
                  <a:rPr lang="id-ID" sz="2400" b="1" dirty="0"/>
                  <a:t>AKADEMIK</a:t>
                </a:r>
                <a:endParaRPr lang="en-ID" sz="2400" b="1" dirty="0"/>
              </a:p>
            </p:txBody>
          </p:sp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7A861312-A5C9-F36C-3E4D-525273330C62}"/>
                  </a:ext>
                </a:extLst>
              </p:cNvPr>
              <p:cNvSpPr/>
              <p:nvPr/>
            </p:nvSpPr>
            <p:spPr>
              <a:xfrm>
                <a:off x="1874171" y="3497102"/>
                <a:ext cx="4610405" cy="153233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D" sz="2800" b="1" dirty="0"/>
                  <a:t>RERATA NILAI RAPOR SEMESTER 1 – 5 </a:t>
                </a:r>
              </a:p>
              <a:p>
                <a:pPr algn="ctr"/>
                <a:r>
                  <a:rPr lang="en-ID" sz="2800" b="1" dirty="0">
                    <a:solidFill>
                      <a:srgbClr val="0070C0"/>
                    </a:solidFill>
                  </a:rPr>
                  <a:t>(BOBOT 60%)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A917713-96A5-E3F5-E8FE-E8CD35198BD3}"/>
                  </a:ext>
                </a:extLst>
              </p:cNvPr>
              <p:cNvCxnSpPr>
                <a:cxnSpLocks/>
                <a:stCxn id="7" idx="2"/>
              </p:cNvCxnSpPr>
              <p:nvPr/>
            </p:nvCxnSpPr>
            <p:spPr>
              <a:xfrm flipH="1">
                <a:off x="4633561" y="2674560"/>
                <a:ext cx="2353459" cy="753953"/>
              </a:xfrm>
              <a:prstGeom prst="straightConnector1">
                <a:avLst/>
              </a:prstGeom>
              <a:grpFill/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EAF06EAD-061E-052C-4045-F5BB70DEBFC7}"/>
                  </a:ext>
                </a:extLst>
              </p:cNvPr>
              <p:cNvSpPr/>
              <p:nvPr/>
            </p:nvSpPr>
            <p:spPr>
              <a:xfrm>
                <a:off x="2728829" y="5424364"/>
                <a:ext cx="4610405" cy="105560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D" sz="2800" b="1" dirty="0">
                    <a:solidFill>
                      <a:srgbClr val="FF0000"/>
                    </a:solidFill>
                  </a:rPr>
                  <a:t>NILAI AKREDITASI </a:t>
                </a:r>
              </a:p>
              <a:p>
                <a:pPr algn="ctr"/>
                <a:r>
                  <a:rPr lang="en-ID" sz="2800" b="1" dirty="0">
                    <a:solidFill>
                      <a:srgbClr val="FF0000"/>
                    </a:solidFill>
                  </a:rPr>
                  <a:t>TIDAK BOLEH</a:t>
                </a:r>
              </a:p>
            </p:txBody>
          </p:sp>
        </p:grp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7BE35FB6-16AF-DE79-511C-AD27B1FAA4B1}"/>
                </a:ext>
              </a:extLst>
            </p:cNvPr>
            <p:cNvSpPr/>
            <p:nvPr/>
          </p:nvSpPr>
          <p:spPr>
            <a:xfrm>
              <a:off x="6514489" y="3345828"/>
              <a:ext cx="5062507" cy="2009061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D" sz="2800" b="1" dirty="0"/>
                <a:t>INDEKS</a:t>
              </a:r>
            </a:p>
            <a:p>
              <a:pPr algn="ctr"/>
              <a:r>
                <a:rPr lang="en-ID" sz="2800" b="1" dirty="0"/>
                <a:t>SATUAN PENDIDIKAN ASAL</a:t>
              </a:r>
            </a:p>
            <a:p>
              <a:pPr algn="ctr"/>
              <a:r>
                <a:rPr lang="en-ID" sz="2800" b="1" dirty="0"/>
                <a:t>(SMP </a:t>
              </a:r>
              <a:r>
                <a:rPr lang="en-ID" sz="2800" b="1" dirty="0" err="1"/>
                <a:t>sederajat</a:t>
              </a:r>
              <a:r>
                <a:rPr lang="en-ID" sz="2800" b="1" dirty="0"/>
                <a:t>)</a:t>
              </a:r>
              <a:r>
                <a:rPr lang="en-ID" sz="2800" b="1" dirty="0">
                  <a:solidFill>
                    <a:srgbClr val="0070C0"/>
                  </a:solidFill>
                </a:rPr>
                <a:t> </a:t>
              </a:r>
            </a:p>
            <a:p>
              <a:pPr algn="ctr"/>
              <a:r>
                <a:rPr lang="en-ID" sz="2800" b="1" dirty="0">
                  <a:solidFill>
                    <a:srgbClr val="0070C0"/>
                  </a:solidFill>
                </a:rPr>
                <a:t>BOBOT 40%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7AE85B1-F6D9-B3CD-4D3A-F7B6E28BD2CA}"/>
                </a:ext>
              </a:extLst>
            </p:cNvPr>
            <p:cNvCxnSpPr>
              <a:cxnSpLocks/>
            </p:cNvCxnSpPr>
            <p:nvPr/>
          </p:nvCxnSpPr>
          <p:spPr>
            <a:xfrm>
              <a:off x="6044469" y="2546301"/>
              <a:ext cx="1945606" cy="762220"/>
            </a:xfrm>
            <a:prstGeom prst="straightConnector1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322756-3808-E69A-DBE3-724606335570}"/>
              </a:ext>
            </a:extLst>
          </p:cNvPr>
          <p:cNvSpPr txBox="1"/>
          <p:nvPr/>
        </p:nvSpPr>
        <p:spPr>
          <a:xfrm>
            <a:off x="2628040" y="1934098"/>
            <a:ext cx="16957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4000" b="1" dirty="0">
                <a:solidFill>
                  <a:schemeClr val="bg1"/>
                </a:solidFill>
              </a:rPr>
              <a:t>SMA</a:t>
            </a:r>
          </a:p>
          <a:p>
            <a:pPr algn="ctr"/>
            <a:r>
              <a:rPr lang="id-ID" sz="4000" b="1" dirty="0">
                <a:solidFill>
                  <a:schemeClr val="bg1"/>
                </a:solidFill>
              </a:rPr>
              <a:t>25%</a:t>
            </a:r>
            <a:endParaRPr lang="id-ID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A966E9-7384-05F7-AFBC-BC32C2939D6E}"/>
              </a:ext>
            </a:extLst>
          </p:cNvPr>
          <p:cNvSpPr txBox="1"/>
          <p:nvPr/>
        </p:nvSpPr>
        <p:spPr>
          <a:xfrm>
            <a:off x="7765658" y="1855968"/>
            <a:ext cx="19029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4000" b="1" dirty="0">
                <a:solidFill>
                  <a:schemeClr val="bg1"/>
                </a:solidFill>
              </a:rPr>
              <a:t>SMK</a:t>
            </a:r>
          </a:p>
          <a:p>
            <a:pPr algn="ctr"/>
            <a:r>
              <a:rPr lang="id-ID" sz="4000" b="1" dirty="0">
                <a:solidFill>
                  <a:schemeClr val="bg1"/>
                </a:solidFill>
              </a:rPr>
              <a:t>65%</a:t>
            </a:r>
            <a:endParaRPr lang="id-ID" sz="4000" dirty="0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B7B5A463-FDE5-995B-5CB6-09281CCFB726}"/>
              </a:ext>
            </a:extLst>
          </p:cNvPr>
          <p:cNvSpPr/>
          <p:nvPr/>
        </p:nvSpPr>
        <p:spPr>
          <a:xfrm>
            <a:off x="5567608" y="5544039"/>
            <a:ext cx="648927" cy="117413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899027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BD932B99-1CCB-BB1D-7E95-B89C56DE5050}"/>
              </a:ext>
            </a:extLst>
          </p:cNvPr>
          <p:cNvSpPr/>
          <p:nvPr/>
        </p:nvSpPr>
        <p:spPr>
          <a:xfrm>
            <a:off x="66663" y="1291194"/>
            <a:ext cx="3122022" cy="132802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2000" b="1" dirty="0"/>
              <a:t>RERATA NILAI RAPOR SEMESTER 1 - 5</a:t>
            </a:r>
          </a:p>
          <a:p>
            <a:pPr algn="ctr"/>
            <a:r>
              <a:rPr lang="en-ID" sz="3200" b="1" dirty="0">
                <a:solidFill>
                  <a:srgbClr val="002060"/>
                </a:solidFill>
              </a:rPr>
              <a:t>BOBOT 60%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FB5BEC-C49A-2203-CDAD-B5544DF4F428}"/>
              </a:ext>
            </a:extLst>
          </p:cNvPr>
          <p:cNvSpPr/>
          <p:nvPr/>
        </p:nvSpPr>
        <p:spPr>
          <a:xfrm>
            <a:off x="153012" y="2619216"/>
            <a:ext cx="3122022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Nilai Mata Pelajaran (</a:t>
            </a:r>
            <a:r>
              <a:rPr lang="en-GB" b="1" dirty="0" err="1">
                <a:solidFill>
                  <a:srgbClr val="FFFF00"/>
                </a:solidFill>
              </a:rPr>
              <a:t>pengetahuan</a:t>
            </a:r>
            <a:r>
              <a:rPr lang="en-GB" b="1" dirty="0">
                <a:solidFill>
                  <a:srgbClr val="FFFF00"/>
                </a:solidFill>
              </a:rPr>
              <a:t>) </a:t>
            </a:r>
            <a:r>
              <a:rPr lang="en-GB" b="1" dirty="0" err="1">
                <a:solidFill>
                  <a:srgbClr val="FFFF00"/>
                </a:solidFill>
              </a:rPr>
              <a:t>diambil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dari</a:t>
            </a:r>
            <a:r>
              <a:rPr lang="en-GB" b="1" dirty="0">
                <a:solidFill>
                  <a:srgbClr val="FFFF00"/>
                </a:solidFill>
              </a:rPr>
              <a:t> :</a:t>
            </a:r>
          </a:p>
          <a:p>
            <a:endParaRPr lang="en-GB" sz="700" b="1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i="0" dirty="0">
                <a:solidFill>
                  <a:srgbClr val="FFFF00"/>
                </a:solidFill>
                <a:effectLst/>
              </a:rPr>
              <a:t>Pendidikan Agama (</a:t>
            </a:r>
            <a:r>
              <a:rPr lang="en-GB" b="1" i="0" dirty="0" err="1">
                <a:solidFill>
                  <a:srgbClr val="FFFF00"/>
                </a:solidFill>
                <a:effectLst/>
              </a:rPr>
              <a:t>Mts</a:t>
            </a:r>
            <a:r>
              <a:rPr lang="en-GB" b="1" dirty="0">
                <a:solidFill>
                  <a:srgbClr val="FFFF00"/>
                </a:solidFill>
              </a:rPr>
              <a:t>/</a:t>
            </a:r>
            <a:r>
              <a:rPr lang="en-GB" b="1" i="0" dirty="0">
                <a:solidFill>
                  <a:srgbClr val="FFFF00"/>
                </a:solidFill>
                <a:effectLst/>
              </a:rPr>
              <a:t> = </a:t>
            </a:r>
            <a:r>
              <a:rPr lang="en-GB" b="1" i="0" dirty="0" err="1">
                <a:solidFill>
                  <a:srgbClr val="FFFF00"/>
                </a:solidFill>
                <a:effectLst/>
              </a:rPr>
              <a:t>nilai</a:t>
            </a:r>
            <a:r>
              <a:rPr lang="en-GB" b="1" i="0" dirty="0">
                <a:solidFill>
                  <a:srgbClr val="FFFF00"/>
                </a:solidFill>
                <a:effectLst/>
              </a:rPr>
              <a:t> rata2 agama)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Pendidikan Pancasila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i="0" dirty="0">
                <a:solidFill>
                  <a:srgbClr val="FFFF00"/>
                </a:solidFill>
                <a:effectLst/>
              </a:rPr>
              <a:t>Bahasa Indonesia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i="0" dirty="0" err="1">
                <a:solidFill>
                  <a:srgbClr val="FFFF00"/>
                </a:solidFill>
                <a:effectLst/>
              </a:rPr>
              <a:t>Matematika</a:t>
            </a:r>
            <a:endParaRPr lang="en-GB" b="1" i="0" dirty="0">
              <a:solidFill>
                <a:srgbClr val="FFFF00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i="0" dirty="0" err="1">
                <a:solidFill>
                  <a:srgbClr val="FFFF00"/>
                </a:solidFill>
                <a:effectLst/>
              </a:rPr>
              <a:t>Ilmu</a:t>
            </a:r>
            <a:r>
              <a:rPr lang="en-GB" b="1" i="0" dirty="0">
                <a:solidFill>
                  <a:srgbClr val="FFFF00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FFFF00"/>
                </a:solidFill>
                <a:effectLst/>
              </a:rPr>
              <a:t>Pengetahuan</a:t>
            </a:r>
            <a:r>
              <a:rPr lang="en-GB" b="1" i="0" dirty="0">
                <a:solidFill>
                  <a:srgbClr val="FFFF00"/>
                </a:solidFill>
                <a:effectLst/>
              </a:rPr>
              <a:t> Alam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err="1">
                <a:solidFill>
                  <a:srgbClr val="FFFF00"/>
                </a:solidFill>
              </a:rPr>
              <a:t>Ilmu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Pengetahuan</a:t>
            </a:r>
            <a:r>
              <a:rPr lang="en-GB" b="1" dirty="0">
                <a:solidFill>
                  <a:srgbClr val="FFFF00"/>
                </a:solidFill>
              </a:rPr>
              <a:t> Sosial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Bahasa </a:t>
            </a:r>
            <a:r>
              <a:rPr lang="en-GB" b="1" dirty="0" err="1">
                <a:solidFill>
                  <a:srgbClr val="FFFF00"/>
                </a:solidFill>
              </a:rPr>
              <a:t>Inggris</a:t>
            </a:r>
            <a:endParaRPr lang="en-GB" b="1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DA3957B-501B-366E-C48A-BF581508C5FF}"/>
              </a:ext>
            </a:extLst>
          </p:cNvPr>
          <p:cNvSpPr/>
          <p:nvPr/>
        </p:nvSpPr>
        <p:spPr>
          <a:xfrm>
            <a:off x="3565044" y="737536"/>
            <a:ext cx="3617649" cy="166854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2000" b="1" dirty="0"/>
              <a:t>INDEKS SATUAN PENDIDIKAN ASAL</a:t>
            </a:r>
          </a:p>
          <a:p>
            <a:pPr algn="ctr"/>
            <a:r>
              <a:rPr lang="en-ID" sz="2000" b="1" dirty="0"/>
              <a:t>(SMP </a:t>
            </a:r>
            <a:r>
              <a:rPr lang="en-ID" sz="2000" b="1" dirty="0" err="1"/>
              <a:t>sederajat</a:t>
            </a:r>
            <a:r>
              <a:rPr lang="en-ID" sz="2000" b="1" dirty="0"/>
              <a:t>)</a:t>
            </a:r>
          </a:p>
          <a:p>
            <a:pPr algn="ctr"/>
            <a:r>
              <a:rPr lang="en-ID" sz="3200" b="1" dirty="0">
                <a:solidFill>
                  <a:srgbClr val="002060"/>
                </a:solidFill>
              </a:rPr>
              <a:t>BOBOT 40%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646235-F016-890B-E311-2BD0D00F23D0}"/>
              </a:ext>
            </a:extLst>
          </p:cNvPr>
          <p:cNvSpPr txBox="1"/>
          <p:nvPr/>
        </p:nvSpPr>
        <p:spPr>
          <a:xfrm>
            <a:off x="3275034" y="2364462"/>
            <a:ext cx="526557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Indeks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Pendidikan</a:t>
            </a:r>
            <a:r>
              <a:rPr lang="id-ID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Asal adalah nilai yang diperoleh dari rata-rata nilai rapor seluruh 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Murid </a:t>
            </a:r>
            <a:r>
              <a:rPr lang="id-ID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dari sekolah asal, yang bersekolah di SMAN/SMKN Jawa Timur.</a:t>
            </a:r>
          </a:p>
          <a:p>
            <a:endParaRPr lang="id-ID" sz="9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Indeks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Pendidikan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Asal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dihitung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etentuan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sebagai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berikut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:</a:t>
            </a:r>
          </a:p>
          <a:p>
            <a:endParaRPr lang="en-US" sz="7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Menggunakan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Aplikasi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dari</a:t>
            </a: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 TIKP;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Nilai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rapor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kompetensi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pengetahuan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(KI-3) dan/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akhir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Bagi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SMP/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Sederajat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belum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indeks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sekolah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indeks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sekolah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terendah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indeks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sekolah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SMP/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Sederajat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asal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dimiliki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oleh Dinas Pendidikan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Provinsi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Jawa</a:t>
            </a:r>
            <a:r>
              <a:rPr lang="en-US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Timur.</a:t>
            </a:r>
            <a:endParaRPr lang="en-ID" b="1" dirty="0">
              <a:solidFill>
                <a:srgbClr val="FFFF00"/>
              </a:solidFill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416A7A2-81FD-64BF-ED10-7F19A86A9E82}"/>
              </a:ext>
            </a:extLst>
          </p:cNvPr>
          <p:cNvSpPr/>
          <p:nvPr/>
        </p:nvSpPr>
        <p:spPr>
          <a:xfrm>
            <a:off x="879367" y="89435"/>
            <a:ext cx="4894534" cy="510778"/>
          </a:xfrm>
          <a:prstGeom prst="round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d-ID" sz="2400" b="1" dirty="0"/>
              <a:t>NILAI</a:t>
            </a:r>
            <a:r>
              <a:rPr lang="en-US" sz="2400" b="1" dirty="0"/>
              <a:t> AKHIR</a:t>
            </a:r>
            <a:endParaRPr lang="en-ID" sz="2400" b="1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35D51E1-9B77-43A0-C3F5-17B302F7A7C8}"/>
              </a:ext>
            </a:extLst>
          </p:cNvPr>
          <p:cNvSpPr/>
          <p:nvPr/>
        </p:nvSpPr>
        <p:spPr>
          <a:xfrm rot="3553766">
            <a:off x="2574298" y="493634"/>
            <a:ext cx="410381" cy="10829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0446CF2-198F-EB82-04E0-8B8D33EC4C5F}"/>
              </a:ext>
            </a:extLst>
          </p:cNvPr>
          <p:cNvSpPr/>
          <p:nvPr/>
        </p:nvSpPr>
        <p:spPr>
          <a:xfrm rot="18781816">
            <a:off x="3421660" y="566688"/>
            <a:ext cx="410381" cy="80384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DD2036-EC0D-FEB6-D896-616C1958CE69}"/>
              </a:ext>
            </a:extLst>
          </p:cNvPr>
          <p:cNvSpPr/>
          <p:nvPr/>
        </p:nvSpPr>
        <p:spPr>
          <a:xfrm>
            <a:off x="8626956" y="693380"/>
            <a:ext cx="34120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FFFF00"/>
                </a:solidFill>
              </a:rPr>
              <a:t>Pemeringkatan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Berdasarkan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Urutan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Prioritas</a:t>
            </a:r>
            <a:endParaRPr lang="en-GB" b="1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Nilai Akhir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00B0F0"/>
                </a:solidFill>
              </a:rPr>
              <a:t>Jarak </a:t>
            </a:r>
            <a:r>
              <a:rPr lang="en-GB" b="1" dirty="0" err="1">
                <a:solidFill>
                  <a:srgbClr val="00B0F0"/>
                </a:solidFill>
              </a:rPr>
              <a:t>Domisili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 err="1">
                <a:solidFill>
                  <a:srgbClr val="00B0F0"/>
                </a:solidFill>
              </a:rPr>
              <a:t>Terdekat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 err="1">
                <a:solidFill>
                  <a:srgbClr val="00B0F0"/>
                </a:solidFill>
              </a:rPr>
              <a:t>dengan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 err="1">
                <a:solidFill>
                  <a:srgbClr val="00B0F0"/>
                </a:solidFill>
              </a:rPr>
              <a:t>Satuan</a:t>
            </a:r>
            <a:r>
              <a:rPr lang="en-GB" b="1" dirty="0">
                <a:solidFill>
                  <a:srgbClr val="00B0F0"/>
                </a:solidFill>
              </a:rPr>
              <a:t> Pendidikan </a:t>
            </a:r>
            <a:r>
              <a:rPr lang="en-GB" b="1" dirty="0" err="1">
                <a:solidFill>
                  <a:srgbClr val="00B0F0"/>
                </a:solidFill>
              </a:rPr>
              <a:t>Tujuan</a:t>
            </a:r>
            <a:endParaRPr lang="en-GB" b="1" dirty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r>
              <a:rPr lang="en-GB" b="1" dirty="0" err="1">
                <a:solidFill>
                  <a:srgbClr val="FFFF00"/>
                </a:solidFill>
              </a:rPr>
              <a:t>indeks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Satuan</a:t>
            </a:r>
            <a:r>
              <a:rPr lang="en-GB" b="1" dirty="0">
                <a:solidFill>
                  <a:srgbClr val="FFFF00"/>
                </a:solidFill>
              </a:rPr>
              <a:t> Pendidikan </a:t>
            </a:r>
            <a:r>
              <a:rPr lang="en-GB" b="1" dirty="0" err="1">
                <a:solidFill>
                  <a:srgbClr val="FFFF00"/>
                </a:solidFill>
              </a:rPr>
              <a:t>asal</a:t>
            </a:r>
            <a:endParaRPr lang="en-GB" b="1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GB" b="1" dirty="0" err="1">
                <a:solidFill>
                  <a:srgbClr val="FFFF00"/>
                </a:solidFill>
              </a:rPr>
              <a:t>Rerata</a:t>
            </a:r>
            <a:r>
              <a:rPr lang="en-GB" b="1" dirty="0">
                <a:solidFill>
                  <a:srgbClr val="FFFF00"/>
                </a:solidFill>
              </a:rPr>
              <a:t> Nilai </a:t>
            </a:r>
            <a:r>
              <a:rPr lang="en-GB" b="1" dirty="0" err="1">
                <a:solidFill>
                  <a:srgbClr val="FFFF00"/>
                </a:solidFill>
              </a:rPr>
              <a:t>Rapor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Tiap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Mapel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dengan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urutan</a:t>
            </a:r>
            <a:r>
              <a:rPr lang="en-GB" b="1" dirty="0">
                <a:solidFill>
                  <a:srgbClr val="FFFF00"/>
                </a:solidFill>
              </a:rPr>
              <a:t>:</a:t>
            </a:r>
          </a:p>
          <a:p>
            <a:pPr marL="722313" indent="-368300">
              <a:buFont typeface="+mj-lt"/>
              <a:buAutoNum type="alphaLcPeriod"/>
            </a:pPr>
            <a:r>
              <a:rPr lang="en-GB" b="1" dirty="0">
                <a:solidFill>
                  <a:srgbClr val="FFFF00"/>
                </a:solidFill>
              </a:rPr>
              <a:t>Pendidikan Agama (</a:t>
            </a:r>
            <a:r>
              <a:rPr lang="en-GB" b="1" dirty="0" err="1">
                <a:solidFill>
                  <a:srgbClr val="FFFF00"/>
                </a:solidFill>
              </a:rPr>
              <a:t>Mts</a:t>
            </a:r>
            <a:r>
              <a:rPr lang="en-GB" b="1" dirty="0">
                <a:solidFill>
                  <a:srgbClr val="FFFF00"/>
                </a:solidFill>
              </a:rPr>
              <a:t>/ = </a:t>
            </a:r>
            <a:r>
              <a:rPr lang="en-GB" b="1" dirty="0" err="1">
                <a:solidFill>
                  <a:srgbClr val="FFFF00"/>
                </a:solidFill>
              </a:rPr>
              <a:t>nilai</a:t>
            </a:r>
            <a:r>
              <a:rPr lang="en-GB" b="1" dirty="0">
                <a:solidFill>
                  <a:srgbClr val="FFFF00"/>
                </a:solidFill>
              </a:rPr>
              <a:t> rata2 agama)</a:t>
            </a:r>
          </a:p>
          <a:p>
            <a:pPr marL="722313" indent="-368300">
              <a:buFont typeface="+mj-lt"/>
              <a:buAutoNum type="alphaLcPeriod"/>
            </a:pPr>
            <a:r>
              <a:rPr lang="en-GB" b="1" dirty="0">
                <a:solidFill>
                  <a:srgbClr val="FFFF00"/>
                </a:solidFill>
              </a:rPr>
              <a:t>Pendidikan Pancasila</a:t>
            </a:r>
          </a:p>
          <a:p>
            <a:pPr marL="722313" indent="-368300">
              <a:buFont typeface="+mj-lt"/>
              <a:buAutoNum type="alphaLcPeriod"/>
            </a:pPr>
            <a:r>
              <a:rPr lang="en-GB" b="1" dirty="0">
                <a:solidFill>
                  <a:srgbClr val="FFFF00"/>
                </a:solidFill>
              </a:rPr>
              <a:t>Bahasa Indonesia</a:t>
            </a:r>
          </a:p>
          <a:p>
            <a:pPr marL="722313" indent="-368300">
              <a:buFont typeface="+mj-lt"/>
              <a:buAutoNum type="alphaLcPeriod"/>
            </a:pPr>
            <a:r>
              <a:rPr lang="en-GB" b="1" dirty="0" err="1">
                <a:solidFill>
                  <a:srgbClr val="FFFF00"/>
                </a:solidFill>
              </a:rPr>
              <a:t>Matematika</a:t>
            </a:r>
            <a:endParaRPr lang="en-GB" b="1" dirty="0">
              <a:solidFill>
                <a:srgbClr val="FFFF00"/>
              </a:solidFill>
            </a:endParaRPr>
          </a:p>
          <a:p>
            <a:pPr marL="722313" indent="-368300">
              <a:buFont typeface="+mj-lt"/>
              <a:buAutoNum type="alphaLcPeriod"/>
            </a:pPr>
            <a:r>
              <a:rPr lang="en-GB" b="1" dirty="0" err="1">
                <a:solidFill>
                  <a:srgbClr val="FFFF00"/>
                </a:solidFill>
              </a:rPr>
              <a:t>Ilmu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Pengetahuan</a:t>
            </a:r>
            <a:r>
              <a:rPr lang="en-GB" b="1" dirty="0">
                <a:solidFill>
                  <a:srgbClr val="FFFF00"/>
                </a:solidFill>
              </a:rPr>
              <a:t> Alam </a:t>
            </a:r>
          </a:p>
          <a:p>
            <a:pPr marL="722313" indent="-368300">
              <a:buFont typeface="+mj-lt"/>
              <a:buAutoNum type="alphaLcPeriod"/>
            </a:pPr>
            <a:r>
              <a:rPr lang="en-GB" b="1" dirty="0" err="1">
                <a:solidFill>
                  <a:srgbClr val="FFFF00"/>
                </a:solidFill>
              </a:rPr>
              <a:t>Ilmu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Pengetahuan</a:t>
            </a:r>
            <a:r>
              <a:rPr lang="en-GB" b="1" dirty="0">
                <a:solidFill>
                  <a:srgbClr val="FFFF00"/>
                </a:solidFill>
              </a:rPr>
              <a:t> Sosial</a:t>
            </a:r>
          </a:p>
          <a:p>
            <a:pPr marL="722313" indent="-368300">
              <a:buFont typeface="+mj-lt"/>
              <a:buAutoNum type="alphaLcPeriod"/>
            </a:pPr>
            <a:r>
              <a:rPr lang="en-GB" b="1" dirty="0">
                <a:solidFill>
                  <a:srgbClr val="FFFF00"/>
                </a:solidFill>
              </a:rPr>
              <a:t>Bahasa </a:t>
            </a:r>
            <a:r>
              <a:rPr lang="en-GB" b="1" dirty="0" err="1">
                <a:solidFill>
                  <a:srgbClr val="FFFF00"/>
                </a:solidFill>
              </a:rPr>
              <a:t>Inggris</a:t>
            </a:r>
            <a:endParaRPr lang="en-GB" b="1" dirty="0">
              <a:solidFill>
                <a:srgbClr val="FFFF00"/>
              </a:solidFill>
            </a:endParaRPr>
          </a:p>
          <a:p>
            <a:pPr marL="342900" indent="-342900">
              <a:buAutoNum type="alphaLcPeriod"/>
            </a:pPr>
            <a:endParaRPr lang="en-GB" b="1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lphaLcPeriod"/>
            </a:pPr>
            <a:endParaRPr lang="en-GB" b="0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76754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DF7CED-8E31-86C8-83B5-27943685B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g26a2ccf02a0_5_46">
            <a:extLst>
              <a:ext uri="{FF2B5EF4-FFF2-40B4-BE49-F238E27FC236}">
                <a16:creationId xmlns:a16="http://schemas.microsoft.com/office/drawing/2014/main" id="{60811E2A-E898-5EB4-4E41-77E9E5F3E4D5}"/>
              </a:ext>
            </a:extLst>
          </p:cNvPr>
          <p:cNvSpPr txBox="1">
            <a:spLocks noGrp="1"/>
          </p:cNvSpPr>
          <p:nvPr/>
        </p:nvSpPr>
        <p:spPr>
          <a:xfrm>
            <a:off x="147484" y="1261884"/>
            <a:ext cx="11813458" cy="682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afirmasi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keluarga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ekonomi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mampu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dan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afirmasi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nilai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akademik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keluarga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ekonomi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mampu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mengikuti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aturan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pemeringkatan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sebagai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berikut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Semua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calon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murid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baru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mendaftar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afirmasi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keluarga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ekonomi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mampu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mempunyai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nilai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akhir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paling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kecil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90,00 (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sembilan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puluh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koma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nol-nol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secara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sistem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diperingkat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lebih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dulu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di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afirmasi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nilai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akademik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keluarga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ekonomi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mampu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berdasarkan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urutan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prioritas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sebagai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berikut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722313" marR="0" lvl="0" indent="-368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Jarak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domisili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terdekat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sekolah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tujuan</a:t>
            </a:r>
            <a:endParaRPr kumimoji="0" lang="en-ID" sz="2200" b="1" i="0" u="none" strike="noStrike" kern="1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2313" marR="0" lvl="0" indent="-368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usia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calon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murid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baru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lebih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tua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722313" marR="0" lvl="0" indent="-368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waktu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pendaftaran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Jika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calon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murid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baru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tersebut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masuk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pemeringkatan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atau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sudah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berada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di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luar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kuota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7% (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tujuh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persen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afirmasi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nilai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akademik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keluarga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ekonomi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mampu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maka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secara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sistem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akan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diperingkat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pada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afirmasi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keluarga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ekonomi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mampu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kuota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13% (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tiga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belas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persen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dari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daya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tampung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22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sekolah</a:t>
            </a:r>
            <a:r>
              <a:rPr kumimoji="0" lang="en-ID" sz="22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4B7A98-DD1E-D3D7-0F09-CFDFB20FD483}"/>
              </a:ext>
            </a:extLst>
          </p:cNvPr>
          <p:cNvSpPr/>
          <p:nvPr/>
        </p:nvSpPr>
        <p:spPr>
          <a:xfrm>
            <a:off x="558760" y="0"/>
            <a:ext cx="110744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PEMERINGKATAN JALUR AFIRMASI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NILAI AKADEMIK KETM SMA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0529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826410-8835-262C-1431-C5BE6A088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g26a2ccf02a0_5_46">
            <a:extLst>
              <a:ext uri="{FF2B5EF4-FFF2-40B4-BE49-F238E27FC236}">
                <a16:creationId xmlns:a16="http://schemas.microsoft.com/office/drawing/2014/main" id="{C6EB21FD-44AB-2FB0-604B-BFF51E9D696E}"/>
              </a:ext>
            </a:extLst>
          </p:cNvPr>
          <p:cNvSpPr txBox="1">
            <a:spLocks noGrp="1"/>
          </p:cNvSpPr>
          <p:nvPr/>
        </p:nvSpPr>
        <p:spPr>
          <a:xfrm>
            <a:off x="634180" y="1482924"/>
            <a:ext cx="10633587" cy="3892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afirmasi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keluarga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ekonomi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tidak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mampu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afirmasi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anak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buruh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dari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keluarga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ekonomi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tidak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mampu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dan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afirmasi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disabilitas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jika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pendaftar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melebihi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kuota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daya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tampung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Pendidikan,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maka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diperingkat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berdasarkan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urutan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sz="3000" b="1" kern="100" dirty="0" err="1">
                <a:solidFill>
                  <a:srgbClr val="FFFF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prioritas</a:t>
            </a:r>
            <a:r>
              <a:rPr lang="en-ID" sz="3000" b="1" kern="100" dirty="0">
                <a:solidFill>
                  <a:srgbClr val="FFFF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sebagai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berikut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Jarak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domisili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terdekat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Pendidikan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tujuan</a:t>
            </a:r>
            <a:endParaRPr kumimoji="0" lang="en-ID" sz="30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usia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calon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murid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baru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lebih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tua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waktu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pendaftaran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16EC4C-0194-E467-115B-90D93CFC6475}"/>
              </a:ext>
            </a:extLst>
          </p:cNvPr>
          <p:cNvSpPr/>
          <p:nvPr/>
        </p:nvSpPr>
        <p:spPr>
          <a:xfrm>
            <a:off x="472727" y="291452"/>
            <a:ext cx="110744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PEMERINGKATAN JALUR AFIRMASI SMA/SMK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730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39B55E-E92B-0A00-D567-17E465ACB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g26a2ccf02a0_5_46">
            <a:extLst>
              <a:ext uri="{FF2B5EF4-FFF2-40B4-BE49-F238E27FC236}">
                <a16:creationId xmlns:a16="http://schemas.microsoft.com/office/drawing/2014/main" id="{12701D86-263C-C21B-C0C8-B4371B66D83B}"/>
              </a:ext>
            </a:extLst>
          </p:cNvPr>
          <p:cNvSpPr txBox="1">
            <a:spLocks noGrp="1"/>
          </p:cNvSpPr>
          <p:nvPr/>
        </p:nvSpPr>
        <p:spPr>
          <a:xfrm>
            <a:off x="270387" y="2174457"/>
            <a:ext cx="11651226" cy="250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Apabila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pendaftar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melebihi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kuota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daya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tampung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Pendidikan,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maka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pemeringkatan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berdasarkan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urutan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prioritas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Jarak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domisili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terdekat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Pendidikan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tujuan</a:t>
            </a:r>
            <a:endParaRPr kumimoji="0" lang="en-ID" sz="30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usia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calon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murid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baru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lebih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tua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waktu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pendaftaran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465EA7-E550-6505-8799-6BACC2C2C2D0}"/>
              </a:ext>
            </a:extLst>
          </p:cNvPr>
          <p:cNvSpPr/>
          <p:nvPr/>
        </p:nvSpPr>
        <p:spPr>
          <a:xfrm>
            <a:off x="-103239" y="66016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PEMERINGKATAN JALUR MUTASI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ORANG TUA SMA/SMK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07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71F396-7D81-C88F-7C5C-6DC696977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B31DAD-C972-9B18-3CCB-EA50DD866697}"/>
              </a:ext>
            </a:extLst>
          </p:cNvPr>
          <p:cNvSpPr/>
          <p:nvPr/>
        </p:nvSpPr>
        <p:spPr>
          <a:xfrm>
            <a:off x="0" y="699659"/>
            <a:ext cx="11659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PERUBAHAN DAYA TAMPUNG SMA SPMB JATIM 2025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1AA34-9A13-B5EB-DB42-FC3962F396FB}"/>
              </a:ext>
            </a:extLst>
          </p:cNvPr>
          <p:cNvSpPr txBox="1"/>
          <p:nvPr/>
        </p:nvSpPr>
        <p:spPr>
          <a:xfrm>
            <a:off x="683342" y="1673016"/>
            <a:ext cx="10825316" cy="274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lvl="0" indent="-354013" algn="just">
              <a:lnSpc>
                <a:spcPct val="107000"/>
              </a:lnSpc>
              <a:buFont typeface="+mj-lt"/>
              <a:buAutoNum type="alphaUcPeriod" startAt="4"/>
            </a:pPr>
            <a:r>
              <a:rPr lang="en-US" sz="32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 Nilai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Prestasi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Akademik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25% </a:t>
            </a:r>
          </a:p>
          <a:p>
            <a:pPr marL="354013" lvl="0" indent="-354013" algn="just">
              <a:lnSpc>
                <a:spcPct val="107000"/>
              </a:lnSpc>
              <a:buFont typeface="+mj-lt"/>
              <a:buAutoNum type="alphaUcPeriod" startAt="4"/>
            </a:pPr>
            <a:r>
              <a:rPr lang="en-US" sz="32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Domisili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50%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menjadi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35% 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yang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terbagi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atas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ID" sz="3200" b="1" kern="100" dirty="0">
              <a:solidFill>
                <a:srgbClr val="FFFF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2313" lvl="0" indent="-368300" algn="just">
              <a:lnSpc>
                <a:spcPct val="107000"/>
              </a:lnSpc>
              <a:buFont typeface="+mj-lt"/>
              <a:buAutoNum type="arabicPeriod"/>
            </a:pPr>
            <a:r>
              <a:rPr lang="en-US" sz="32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Domisili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Reguler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30%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menjadi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20%</a:t>
            </a:r>
            <a:endParaRPr lang="en-ID" sz="3200" b="1" kern="100" dirty="0">
              <a:solidFill>
                <a:srgbClr val="00B0F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2313" lvl="0" indent="-3683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2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Domisili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Sebaran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20%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menjadi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15%</a:t>
            </a:r>
            <a:endParaRPr lang="en-ID" sz="3200" b="1" kern="100" dirty="0">
              <a:solidFill>
                <a:srgbClr val="00B0F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ID" sz="2800" b="1" i="0" u="none" strike="noStrike" kern="1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630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1F7AD-7F77-4826-DD39-4240B88A6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g26a2ccf02a0_5_46">
            <a:extLst>
              <a:ext uri="{FF2B5EF4-FFF2-40B4-BE49-F238E27FC236}">
                <a16:creationId xmlns:a16="http://schemas.microsoft.com/office/drawing/2014/main" id="{6185C0D4-32E0-FF28-398F-F28CB5346C41}"/>
              </a:ext>
            </a:extLst>
          </p:cNvPr>
          <p:cNvSpPr txBox="1">
            <a:spLocks noGrp="1"/>
          </p:cNvSpPr>
          <p:nvPr/>
        </p:nvSpPr>
        <p:spPr>
          <a:xfrm>
            <a:off x="400664" y="1607577"/>
            <a:ext cx="11390671" cy="308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Kriteria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Pemeringkatan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Jalur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Prestasi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Hasil Lomba (SMA/SMK)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Prestasi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Hasil Lomba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bidang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Akademik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dan Non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Akademik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diperingkat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berdasarkan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urutan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prioritas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Perolehan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skor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prestasi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jarak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domisili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terdekat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Pendidikan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tujuan</a:t>
            </a:r>
            <a:endParaRPr kumimoji="0" lang="en-ID" sz="3000" b="1" i="0" u="none" strike="noStrike" kern="1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indeks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Pendidikan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asal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rerata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nilai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rapor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usia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calon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murid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baru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lebih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30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tua</a:t>
            </a:r>
            <a:r>
              <a:rPr kumimoji="0" lang="en-ID" sz="3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F8910-5A2D-1614-01E0-D67CACB01FA8}"/>
              </a:ext>
            </a:extLst>
          </p:cNvPr>
          <p:cNvSpPr/>
          <p:nvPr/>
        </p:nvSpPr>
        <p:spPr>
          <a:xfrm>
            <a:off x="0" y="21771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PEMERINGKATAN JALUR PRESTASI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HASIL LOMBA SMA/SMK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5022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567446-5E7A-2428-5971-152B41400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C6011F-6698-02E8-DE77-8C3543A52FC8}"/>
              </a:ext>
            </a:extLst>
          </p:cNvPr>
          <p:cNvSpPr/>
          <p:nvPr/>
        </p:nvSpPr>
        <p:spPr>
          <a:xfrm>
            <a:off x="768475" y="0"/>
            <a:ext cx="107484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Pemeringkatan</a:t>
            </a:r>
            <a:r>
              <a:rPr kumimoji="0" lang="en-ID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 Jalur </a:t>
            </a:r>
            <a:r>
              <a:rPr kumimoji="0" lang="en-ID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Domisili</a:t>
            </a:r>
            <a:r>
              <a:rPr kumimoji="0" lang="en-ID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 SMA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092CC3-0A9E-7572-82FD-35A802DFAE2C}"/>
              </a:ext>
            </a:extLst>
          </p:cNvPr>
          <p:cNvSpPr txBox="1"/>
          <p:nvPr/>
        </p:nvSpPr>
        <p:spPr>
          <a:xfrm>
            <a:off x="322006" y="1035839"/>
            <a:ext cx="11547987" cy="6381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Apabila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pendaftar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domisili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 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melebihi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tampung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Pendidikan, 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mekanisme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pemeringkatan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urutan 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berikut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ID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4013" lvl="0" indent="-354013" algn="just">
              <a:buFont typeface="+mj-lt"/>
              <a:buAutoNum type="romanUcPeriod"/>
            </a:pP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Pilihan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Satuan</a:t>
            </a:r>
            <a:r>
              <a:rPr lang="en-US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Pendidikan 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SMA ke-1 (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satu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diperingkat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lebih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dulu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pada:</a:t>
            </a:r>
            <a:endParaRPr lang="en-ID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2313" lvl="0" indent="-368300" algn="just">
              <a:buFont typeface="+mj-lt"/>
              <a:buAutoNum type="alphaUcPeriod"/>
            </a:pPr>
            <a:r>
              <a:rPr lang="en-ID" b="1" kern="100" dirty="0">
                <a:solidFill>
                  <a:srgbClr val="FFFF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domisili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reguler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kuota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20%)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dengan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pemeringkatan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berdasarkan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urutan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prioritas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ID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4125" lvl="0" indent="-531813" algn="just">
              <a:buFont typeface="+mj-lt"/>
              <a:buAutoNum type="arabicParenR"/>
            </a:pPr>
            <a:r>
              <a:rPr lang="en-ID" b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Nilai Akhir </a:t>
            </a:r>
            <a:r>
              <a:rPr lang="en-ID" b="1" kern="1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Akademik</a:t>
            </a:r>
            <a:r>
              <a:rPr lang="en-ID" b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;</a:t>
            </a:r>
            <a:endParaRPr lang="en-ID" b="1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4125" lvl="0" indent="-531813" algn="just">
              <a:buFont typeface="+mj-lt"/>
              <a:buAutoNum type="arabicParenR"/>
            </a:pP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Jarak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Domisili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terdekat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dengan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Satuan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Pendidikan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tujuan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;</a:t>
            </a:r>
            <a:endParaRPr lang="en-ID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4125" lvl="0" indent="-531813" algn="just">
              <a:buFont typeface="+mj-lt"/>
              <a:buAutoNum type="arabicParenR"/>
            </a:pPr>
            <a:r>
              <a:rPr lang="en-ID" b="1" kern="100" dirty="0" err="1">
                <a:solidFill>
                  <a:srgbClr val="FFFF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sia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calon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murid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baru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lebih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tua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; dan</a:t>
            </a:r>
            <a:endParaRPr lang="en-ID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4125" lvl="0" indent="-531813" algn="just">
              <a:spcAft>
                <a:spcPts val="800"/>
              </a:spcAft>
              <a:buFont typeface="+mj-lt"/>
              <a:buAutoNum type="arabicParenR"/>
            </a:pP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Waktu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pendaftaran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ID" b="1" kern="100" dirty="0">
              <a:solidFill>
                <a:srgbClr val="FFFF0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2313" lvl="0" indent="-368300" algn="just">
              <a:spcAft>
                <a:spcPts val="800"/>
              </a:spcAft>
              <a:buFont typeface="+mj-lt"/>
              <a:buAutoNum type="alphaUcPeriod" startAt="2"/>
            </a:pP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Jika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tidak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diterima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pada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domisili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reguler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(20%),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maka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diperingkat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pada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domisili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sebaran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(15%) di masing-masing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kelurahan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/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desa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dengan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pemeringkatan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berdasarkan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urutan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prioritas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seperti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pada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huruf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</a:t>
            </a:r>
            <a:r>
              <a:rPr lang="en-ID" b="1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nomor</a:t>
            </a:r>
            <a:r>
              <a:rPr lang="en-ID" b="1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(1), (2), 3), dan 4).</a:t>
            </a:r>
          </a:p>
          <a:p>
            <a:pPr marL="354013" lvl="0" algn="just">
              <a:spcAft>
                <a:spcPts val="800"/>
              </a:spcAft>
            </a:pPr>
            <a:endParaRPr lang="en-ID" b="1" kern="100" dirty="0">
              <a:solidFill>
                <a:srgbClr val="FFFF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54013" lvl="0" indent="-354013" algn="just">
              <a:spcAft>
                <a:spcPts val="800"/>
              </a:spcAft>
              <a:buFont typeface="+mj-lt"/>
              <a:buAutoNum type="romanUcPeriod" startAt="2"/>
            </a:pP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Jika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SMA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ke-1 (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diterima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diikutkan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pemeringkatan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SMA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ke-2 (dua)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ketentuan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 B.</a:t>
            </a:r>
          </a:p>
          <a:p>
            <a:pPr lvl="0" algn="just">
              <a:spcAft>
                <a:spcPts val="800"/>
              </a:spcAft>
            </a:pPr>
            <a:endParaRPr lang="en-ID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4013" lvl="0" indent="-354013" algn="just">
              <a:spcAft>
                <a:spcPts val="800"/>
              </a:spcAft>
              <a:buFont typeface="+mj-lt"/>
              <a:buAutoNum type="romanUcPeriod" startAt="3"/>
            </a:pP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Jika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SMA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ke-2 (dua)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masih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diterima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diikutkan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pemeringkatan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SMA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ke-3 (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tiga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ketentuan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lang="en-ID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Adan B.</a:t>
            </a:r>
          </a:p>
          <a:p>
            <a:pPr marL="722313" lvl="0" indent="-368300" algn="just">
              <a:spcAft>
                <a:spcPts val="800"/>
              </a:spcAft>
              <a:buFont typeface="+mj-lt"/>
              <a:buAutoNum type="alphaUcPeriod" startAt="2"/>
            </a:pPr>
            <a:endParaRPr lang="en-ID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113" lvl="0" indent="-369888" algn="just">
              <a:spcAft>
                <a:spcPts val="800"/>
              </a:spcAft>
              <a:buFont typeface="+mj-lt"/>
              <a:buAutoNum type="arabicParenBoth"/>
            </a:pPr>
            <a:endParaRPr lang="en-ID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74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09BD1F-2287-13BB-83F3-EBA4B1909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BB95B2-263B-D197-536C-D0B055F08B2F}"/>
              </a:ext>
            </a:extLst>
          </p:cNvPr>
          <p:cNvSpPr/>
          <p:nvPr/>
        </p:nvSpPr>
        <p:spPr>
          <a:xfrm>
            <a:off x="768473" y="132735"/>
            <a:ext cx="107484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Pemeringkatan</a:t>
            </a:r>
            <a:r>
              <a:rPr kumimoji="0" lang="en-ID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 Jalur </a:t>
            </a:r>
            <a:r>
              <a:rPr kumimoji="0" lang="en-ID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Domisili</a:t>
            </a:r>
            <a:r>
              <a:rPr kumimoji="0" lang="en-ID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 SMK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6E8D0E-5120-A907-B4E9-E8932F61948F}"/>
              </a:ext>
            </a:extLst>
          </p:cNvPr>
          <p:cNvSpPr txBox="1"/>
          <p:nvPr/>
        </p:nvSpPr>
        <p:spPr>
          <a:xfrm>
            <a:off x="368708" y="1310240"/>
            <a:ext cx="11547987" cy="5837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Apabila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pendaftar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domisili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SMK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melebihi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tampung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mekanisme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pemeringkatan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urutan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prioritas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berikut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4013" lvl="1" indent="-354013" algn="just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Konsentrasi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Keahlian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SMK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ke-1 (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diperingkat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lebih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dulu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pemeringkatan berdasarkan urutan:</a:t>
            </a:r>
            <a:endParaRPr lang="en-ID" sz="20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2313" lvl="0" indent="-368300" algn="just">
              <a:buFont typeface="+mj-lt"/>
              <a:buAutoNum type="alphaLcParenR"/>
            </a:pP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Jarak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domisili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terdekat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ID" sz="20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2313" lvl="0" indent="-368300" algn="just">
              <a:buFont typeface="+mj-lt"/>
              <a:buAutoNum type="alphaLcParenR"/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usia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lebih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tua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dan;</a:t>
            </a:r>
            <a:endParaRPr lang="en-ID" sz="20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2313" lvl="0" indent="-368300" algn="just">
              <a:spcAft>
                <a:spcPts val="800"/>
              </a:spcAft>
              <a:buFont typeface="+mj-lt"/>
              <a:buAutoNum type="alphaLcParenR"/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waktu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pendaftaran</a:t>
            </a:r>
            <a:r>
              <a:rPr lang="en-US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54013" lvl="0" algn="just">
              <a:spcAft>
                <a:spcPts val="800"/>
              </a:spcAft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4013" marR="0" lvl="0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Jika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diterima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Konsentrasi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Keahlian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SMK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ke-1 (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diperingkat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Konsentrasi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Keahlian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SMK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ke-2 (dua)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kriteria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pemeringkatan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nomor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a), b), dan c)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4013" marR="0" lvl="0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Jika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diterima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Konsentrasi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Keahlian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SMK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ke-2 (dua),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diperingkat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Konsentrasi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keahlian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SMK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ke-3 (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tiga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kriteria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pemeringkatan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nomor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a), b), dan c)</a:t>
            </a:r>
          </a:p>
          <a:p>
            <a:pPr marL="900113" marR="0" lvl="0" indent="-369888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005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CDAFEC-B13A-1A00-9043-DE66C4B82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031E63-3DB4-EC95-63BE-95A514F664DC}"/>
              </a:ext>
            </a:extLst>
          </p:cNvPr>
          <p:cNvSpPr/>
          <p:nvPr/>
        </p:nvSpPr>
        <p:spPr>
          <a:xfrm>
            <a:off x="0" y="76412"/>
            <a:ext cx="11973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Pemeringkatan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 Jalur </a:t>
            </a:r>
            <a:r>
              <a:rPr lang="en-ID" sz="4000" dirty="0">
                <a:solidFill>
                  <a:prstClr val="white"/>
                </a:solidFill>
                <a:latin typeface="Britannic Bold" panose="020B0903060703020204" pitchFamily="34" charset="0"/>
              </a:rPr>
              <a:t>Nilai </a:t>
            </a:r>
            <a:r>
              <a:rPr lang="en-ID" sz="4000" dirty="0" err="1">
                <a:solidFill>
                  <a:prstClr val="white"/>
                </a:solidFill>
                <a:latin typeface="Britannic Bold" panose="020B0903060703020204" pitchFamily="34" charset="0"/>
              </a:rPr>
              <a:t>Prestasi</a:t>
            </a:r>
            <a:r>
              <a:rPr lang="en-ID" sz="4000" dirty="0">
                <a:solidFill>
                  <a:prstClr val="white"/>
                </a:solidFill>
                <a:latin typeface="Britannic Bold" panose="020B0903060703020204" pitchFamily="34" charset="0"/>
              </a:rPr>
              <a:t> </a:t>
            </a:r>
            <a:r>
              <a:rPr lang="en-ID" sz="4000" dirty="0" err="1">
                <a:solidFill>
                  <a:prstClr val="white"/>
                </a:solidFill>
                <a:latin typeface="Britannic Bold" panose="020B0903060703020204" pitchFamily="34" charset="0"/>
              </a:rPr>
              <a:t>Akademik</a:t>
            </a:r>
            <a:r>
              <a:rPr lang="en-ID" sz="4000" dirty="0">
                <a:solidFill>
                  <a:prstClr val="white"/>
                </a:solidFill>
                <a:latin typeface="Britannic Bold" panose="020B0903060703020204" pitchFamily="34" charset="0"/>
              </a:rPr>
              <a:t> SMA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EAB773-BF0F-66A4-3150-EA682A19667A}"/>
              </a:ext>
            </a:extLst>
          </p:cNvPr>
          <p:cNvSpPr txBox="1"/>
          <p:nvPr/>
        </p:nvSpPr>
        <p:spPr>
          <a:xfrm>
            <a:off x="218767" y="784298"/>
            <a:ext cx="1175446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pendaftar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Jalur Nilai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melebihi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kuota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tampung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Pendidikan,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pemeringkatan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urutan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Pilihan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Pendidikan SMA ke-1 (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diperingkat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dulu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pemeringkatan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urutan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prioritas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22313" indent="-368300" algn="just">
              <a:buFont typeface="+mj-lt"/>
              <a:buAutoNum type="alphaLcParenR"/>
            </a:pP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22313" indent="-368300" algn="just">
              <a:buFont typeface="+mj-lt"/>
              <a:buAutoNum type="alphaLcParenR"/>
            </a:pPr>
            <a:r>
              <a:rPr lang="en-ID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ID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domisili</a:t>
            </a:r>
            <a:r>
              <a:rPr lang="en-ID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terdekat</a:t>
            </a:r>
            <a:r>
              <a:rPr lang="en-ID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ID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Pendidikan </a:t>
            </a:r>
            <a:r>
              <a:rPr lang="en-ID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ID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22313" indent="-368300" algn="just">
              <a:buFont typeface="+mj-lt"/>
              <a:buAutoNum type="alphaLcParenR"/>
            </a:pP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indeks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Pendidikan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asal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22313" indent="-368300" algn="just">
              <a:buFont typeface="+mj-lt"/>
              <a:buAutoNum type="alphaLcParenR"/>
            </a:pP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urutan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rerata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pelajaran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76325" lvl="2" indent="-354013" algn="just"/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	Pendidikan Agama dan Budi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Pekerti</a:t>
            </a:r>
            <a:endParaRPr lang="en-ID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2" indent="-354013" algn="just"/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	Pendidikan Pancasila dan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Kewarganegaraan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/Pendidikan Pancasila</a:t>
            </a:r>
          </a:p>
          <a:p>
            <a:pPr marL="1076325" lvl="2" indent="-354013" algn="just"/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	Bahasa Indonesia</a:t>
            </a:r>
          </a:p>
          <a:p>
            <a:pPr marL="1076325" lvl="2" indent="-354013" algn="just"/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	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  <a:endParaRPr lang="en-ID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2" indent="-354013" algn="just"/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	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Alam</a:t>
            </a:r>
          </a:p>
          <a:p>
            <a:pPr marL="1076325" lvl="2" indent="-354013" algn="just"/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	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Sosial</a:t>
            </a:r>
          </a:p>
          <a:p>
            <a:pPr marL="1076325" lvl="2" indent="-354013" algn="just"/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(7)	Bahasa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Inggris</a:t>
            </a:r>
            <a:endParaRPr lang="en-ID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-368300" algn="just">
              <a:buFont typeface="+mj-lt"/>
              <a:buAutoNum type="alphaLcParenR"/>
            </a:pP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pendaftaran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 startAt="2"/>
            </a:pP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Pendidikan SMA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pilihan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ke-1 (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diperingkat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SMA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pilihan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ke-2 (dua)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pemeringkatan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a), b), c), d), dan e); dan</a:t>
            </a:r>
          </a:p>
          <a:p>
            <a:pPr marL="342900" indent="-342900" algn="just">
              <a:buFont typeface="+mj-lt"/>
              <a:buAutoNum type="arabicParenR" startAt="2"/>
            </a:pP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Pendidikan SMA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pilihan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ke-2 (dua),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diperingkat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Pendidikan SMA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pilihan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ke-3 (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pemeringkatan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a), b), c), d), dan e).</a:t>
            </a:r>
          </a:p>
        </p:txBody>
      </p:sp>
    </p:spTree>
    <p:extLst>
      <p:ext uri="{BB962C8B-B14F-4D97-AF65-F5344CB8AC3E}">
        <p14:creationId xmlns:p14="http://schemas.microsoft.com/office/powerpoint/2010/main" val="16027729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193225-B4E4-AE2E-8FF2-AAFFE8859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677FF9-3FD7-31D8-9728-440A76409F6E}"/>
              </a:ext>
            </a:extLst>
          </p:cNvPr>
          <p:cNvSpPr/>
          <p:nvPr/>
        </p:nvSpPr>
        <p:spPr>
          <a:xfrm>
            <a:off x="0" y="76412"/>
            <a:ext cx="11973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Pemeringkatan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 Jalur Nilai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Prestasi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Akademik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 SMK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9D6B7-972D-167C-16BF-5AEEC4FBBCA3}"/>
              </a:ext>
            </a:extLst>
          </p:cNvPr>
          <p:cNvSpPr txBox="1"/>
          <p:nvPr/>
        </p:nvSpPr>
        <p:spPr>
          <a:xfrm>
            <a:off x="218767" y="597912"/>
            <a:ext cx="1175446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Apabila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pendaftar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Jalur Nilai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Prestasi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Akademik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SMK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melebihi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kuota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tampung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Satuan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Pendidikan,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mekanisme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pemeringkatan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berdasarkan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urutan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sebagai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berikut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Pilihan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Konsentrasi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Keahlian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Satuan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Pendidikan SMK ke-1 (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satu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diperingkat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lebih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dulu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dengan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pemeringkatan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sesuai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urutan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prioritas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sebagai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berikut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722313" marR="0" lvl="0" indent="-3683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nilai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akhir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akademik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722313" marR="0" lvl="0" indent="-3683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jarak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domisili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terdekat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dengan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Satuan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Pendidikan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tujuan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722313" marR="0" lvl="0" indent="-3683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indeks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Satuan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Pendidikan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asal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722313" marR="0" lvl="0" indent="-3683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urutan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perolehan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rerata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nilai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rapor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pelajaran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076325" marR="0" lvl="2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(1)	Pendidikan Agama dan Budi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Pekerti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76325" marR="0" lvl="2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(2)	Pendidikan Pancasila dan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Kewarganegaraan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/Pendidikan Pancasila</a:t>
            </a:r>
          </a:p>
          <a:p>
            <a:pPr marL="1076325" marR="0" lvl="2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(3)	Bahasa Indonesia</a:t>
            </a:r>
          </a:p>
          <a:p>
            <a:pPr marL="1076325" marR="0" lvl="2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(4)	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Matematika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76325" marR="0" lvl="2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(5)	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Ilmu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Pengetahuan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Alam</a:t>
            </a:r>
          </a:p>
          <a:p>
            <a:pPr marL="1076325" marR="0" lvl="2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(6)	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Ilmu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Pengetahuan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Sosial</a:t>
            </a:r>
          </a:p>
          <a:p>
            <a:pPr marL="1076325" marR="0" lvl="2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(7)	Bahasa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Inggris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22313" marR="0" lvl="0" indent="-3683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waktu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pendaftaran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Jika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tidak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diterima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konsentrasi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keahlian</a:t>
            </a:r>
            <a:r>
              <a:rPr lang="en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Satuan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Pendidikan SMK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pilihan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ke-1 (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satu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diperingkat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konsentrasi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keahlian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SMK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pilihan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ke-2 (dua)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dengan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kriteria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pemeringkatan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seperti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pada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nomor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huruf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a), b), c), d), dan e); dan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Jika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tidak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diterima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konsentrasi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keahlian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Satuan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Pendidikan SMK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pilihan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ke-2 (dua),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diperingkat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konsentrasi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keahlian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Satuan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Pendidikan SMK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pilihan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ke-3 (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tiga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dengan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kriteria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pemeringkatan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seperti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pada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nomor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huruf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a), b), c), d), dan e).</a:t>
            </a:r>
          </a:p>
        </p:txBody>
      </p:sp>
    </p:spTree>
    <p:extLst>
      <p:ext uri="{BB962C8B-B14F-4D97-AF65-F5344CB8AC3E}">
        <p14:creationId xmlns:p14="http://schemas.microsoft.com/office/powerpoint/2010/main" val="7123796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93DAB5-7015-389E-BF74-6C860071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1FAE7D-AED3-8D30-8EFF-4FFB17038AB1}"/>
              </a:ext>
            </a:extLst>
          </p:cNvPr>
          <p:cNvSpPr/>
          <p:nvPr/>
        </p:nvSpPr>
        <p:spPr>
          <a:xfrm>
            <a:off x="879988" y="206477"/>
            <a:ext cx="10432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PEMENUHAN SISA KUOTA DAYA TAMPUNG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ABC65F-976D-2358-6409-9CFE30DDF6FF}"/>
              </a:ext>
            </a:extLst>
          </p:cNvPr>
          <p:cNvSpPr txBox="1"/>
          <p:nvPr/>
        </p:nvSpPr>
        <p:spPr>
          <a:xfrm>
            <a:off x="162233" y="1152899"/>
            <a:ext cx="11547987" cy="4380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TAHAP 1 (Jalur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Afirmasi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Mutasi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Prestasi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Hasil Lomba)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0113" indent="-369888" algn="just"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Mutasi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dimasukkan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Prestasi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Hasil Lomba dan/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Jalur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Afirmasi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0113" marR="0" lvl="0" indent="-369888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Afirmasi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dimasukkan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Prestasi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Hasil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omba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0113" marR="0" lvl="0" indent="-369888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Prestasi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Hasil Lomba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dimasukkan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Afirmasi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0113" marR="0" lvl="0" indent="-369888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tahap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dimasukkan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pemenuhan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Jalur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Domisili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SMA/SMK (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Tahap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3)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823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0A04AC-C304-CA61-9791-6ED8E6DC8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744A5E-1CE2-0B0C-3393-07F67BE2E698}"/>
              </a:ext>
            </a:extLst>
          </p:cNvPr>
          <p:cNvSpPr/>
          <p:nvPr/>
        </p:nvSpPr>
        <p:spPr>
          <a:xfrm>
            <a:off x="879988" y="332100"/>
            <a:ext cx="10432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PEMENUHAN SISA KUOTA DAYA TAMPUNG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BF4535-0C8D-3903-903E-8B8D0D940824}"/>
              </a:ext>
            </a:extLst>
          </p:cNvPr>
          <p:cNvSpPr txBox="1"/>
          <p:nvPr/>
        </p:nvSpPr>
        <p:spPr>
          <a:xfrm>
            <a:off x="191730" y="1344628"/>
            <a:ext cx="11547987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UcPeriod" startAt="2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TAHAP 2 (Jalur Nilai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Prestasi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Akademik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SMA)</a:t>
            </a:r>
          </a:p>
          <a:p>
            <a:pPr marL="530225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Nilai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Prestasi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Akademik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dimasukkan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pemenuhan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Domisili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Tahap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3)</a:t>
            </a:r>
          </a:p>
          <a:p>
            <a:pPr marL="530225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UcPeriod" startAt="3"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TAHAP 3 (Jalur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Domisili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SMA/SMK)</a:t>
            </a:r>
          </a:p>
          <a:p>
            <a:pPr marL="1076325" marR="0" lvl="0" indent="-5461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Domisili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dimasukkan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pemenuhan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Domisili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 </a:t>
            </a:r>
          </a:p>
          <a:p>
            <a:pPr marL="1076325" marR="0" lvl="0" indent="-5461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Domisili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SMK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dimasukkan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pemenuhan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Domisili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SMK</a:t>
            </a:r>
          </a:p>
          <a:p>
            <a:pPr marL="1076325" lvl="0" indent="-546100" algn="just"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pemenuhan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Domisili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SMK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dimasukkan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Nilai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Prestasi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Akademik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SMK (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Tahap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9228722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B87726-C36D-49F0-3E93-7AB40E533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A563DB-1C6B-0FB8-AF21-F481CDA19527}"/>
              </a:ext>
            </a:extLst>
          </p:cNvPr>
          <p:cNvSpPr/>
          <p:nvPr/>
        </p:nvSpPr>
        <p:spPr>
          <a:xfrm>
            <a:off x="960202" y="294967"/>
            <a:ext cx="1072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PENGUMUMAN DAN CETAK BUKTI PENERIMAAN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A1AB7-9CF9-0851-40BE-08F15B920F33}"/>
              </a:ext>
            </a:extLst>
          </p:cNvPr>
          <p:cNvSpPr txBox="1"/>
          <p:nvPr/>
        </p:nvSpPr>
        <p:spPr>
          <a:xfrm>
            <a:off x="132736" y="1030021"/>
            <a:ext cx="11547987" cy="5180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Pengumuman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SPMB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meliputi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Jalur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Domisili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Jalur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Afirmasi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Jalur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Mutasi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Orang Tua/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Jalur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Prestasi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Hasil Lomba, dan Jalur Nilai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Prestasi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Akademik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diumumkan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aplikasi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SPMB online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spmb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.jatimprov.go.id.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jadwal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ditentukan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ID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225" lvl="0" indent="-530225" algn="just">
              <a:spcAft>
                <a:spcPts val="800"/>
              </a:spcAft>
              <a:buFont typeface="+mj-lt"/>
              <a:buAutoNum type="arabicPeriod" startAt="2"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 murid yang lolos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memenuhi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masuk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tampung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dan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daftar </a:t>
            </a:r>
            <a:r>
              <a:rPr lang="en-ID" sz="24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ID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ditahap</a:t>
            </a:r>
            <a:r>
              <a:rPr lang="en-ID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selanjutnya</a:t>
            </a:r>
            <a:endParaRPr lang="en-ID" sz="24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800"/>
              </a:spcAft>
              <a:defRPr/>
            </a:pPr>
            <a:endParaRPr kumimoji="0" lang="en-ID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 murid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lolos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terdiri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1076325" marR="0" lvl="0" indent="-5461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memenuhi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1076325" marR="0" lvl="0" indent="-5461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memenuhi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namun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masuk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tampung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Pendidikan.</a:t>
            </a:r>
          </a:p>
          <a:p>
            <a:pPr marL="530225" lvl="0" algn="just">
              <a:spcAft>
                <a:spcPts val="800"/>
              </a:spcAft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mendaftar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</a:t>
            </a:r>
            <a:r>
              <a:rPr lang="en-ID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ID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tahap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selanjutnya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122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8664A-7038-9BB4-55A4-DD59ED21B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4DA13F-B522-6FB9-B6E4-3F7DD4AA7000}"/>
              </a:ext>
            </a:extLst>
          </p:cNvPr>
          <p:cNvSpPr/>
          <p:nvPr/>
        </p:nvSpPr>
        <p:spPr>
          <a:xfrm>
            <a:off x="960202" y="294967"/>
            <a:ext cx="1072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PENGUMUMAN DAN CETAK BUKTI PENERIMAAN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E7D63-74E2-CFBF-2FF8-008A4CA5DCC4}"/>
              </a:ext>
            </a:extLst>
          </p:cNvPr>
          <p:cNvSpPr txBox="1"/>
          <p:nvPr/>
        </p:nvSpPr>
        <p:spPr>
          <a:xfrm>
            <a:off x="132736" y="1339737"/>
            <a:ext cx="1154798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 murid yang lolos di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pilihannya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dipilih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cetak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bukti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penerimaan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spmb.jatimprov.go.id.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jadwal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ditentukan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 murid yang lolos dan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cetak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bukti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penerimaan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melaksanakan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proses daftar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jadwal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ditentukan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5"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181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B8A5AC-1E72-A8C7-AF35-2A40B808D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4206F0-60D9-D0F0-A981-50B9633A9153}"/>
              </a:ext>
            </a:extLst>
          </p:cNvPr>
          <p:cNvSpPr/>
          <p:nvPr/>
        </p:nvSpPr>
        <p:spPr>
          <a:xfrm>
            <a:off x="735739" y="0"/>
            <a:ext cx="1072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DAFTAR ULANG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7874F9-FB98-6322-9796-D3A530F8C556}"/>
              </a:ext>
            </a:extLst>
          </p:cNvPr>
          <p:cNvSpPr txBox="1"/>
          <p:nvPr/>
        </p:nvSpPr>
        <p:spPr>
          <a:xfrm>
            <a:off x="132736" y="584775"/>
            <a:ext cx="11547987" cy="6658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Daftar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diterima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diterima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ID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Daftar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memastikan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statusnya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bersangkutan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menyerahkan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copy dan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dokumen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(KK/SKD/SKPD, Ijazah/SKL, dan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dokumen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lainnya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dibutuhkan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ID" sz="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menyelenggarakan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daftar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yang lolos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jadwal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ditentukan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petunjuk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teknis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ID" sz="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terdapat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dinyatakan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lolos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afirmasi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SMA/SMK,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mutasi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SMA/SMK,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prestasi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lomba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SMA/SMK, Nilai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Prestasi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Akademik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jenjang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SMA, dan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domisili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SMA/SMK,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namun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daftar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mengundurkan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berdampak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timbulnya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tampung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lang="en-ID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tampung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diisi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mekanisme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pemenuhan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8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C811A0-F664-C012-4F22-371C0B8E6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35609D-D1D9-AE98-3259-23DE48EF9700}"/>
              </a:ext>
            </a:extLst>
          </p:cNvPr>
          <p:cNvSpPr/>
          <p:nvPr/>
        </p:nvSpPr>
        <p:spPr>
          <a:xfrm>
            <a:off x="266122" y="227711"/>
            <a:ext cx="11659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DAYA TAMPUNG SMK SPMB JATIM 2025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B97360-BBB4-8F8D-0B85-65447BDE752F}"/>
              </a:ext>
            </a:extLst>
          </p:cNvPr>
          <p:cNvSpPr txBox="1"/>
          <p:nvPr/>
        </p:nvSpPr>
        <p:spPr>
          <a:xfrm>
            <a:off x="683342" y="1001039"/>
            <a:ext cx="10825316" cy="5018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marR="0" lvl="0" indent="-35401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Afirmasi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15% yang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terbagi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atas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kumimoji="0" lang="en-ID" sz="25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2313" marR="0" lvl="0" indent="-3683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Afirmasi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Keluarga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Ekonomi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Tidak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Mampu </a:t>
            </a:r>
            <a:r>
              <a:rPr lang="en-US" sz="2500" b="1" kern="100" dirty="0">
                <a:solidFill>
                  <a:srgbClr val="FFFF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7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% </a:t>
            </a:r>
          </a:p>
          <a:p>
            <a:pPr marL="722313" marR="0" lvl="0" indent="-3683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Afirmasi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Anak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Buruh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dari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Keluarga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Ekonomi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Tidak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Mampu 5% </a:t>
            </a:r>
          </a:p>
          <a:p>
            <a:pPr marL="722313" marR="0" lvl="0" indent="-3683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Afirmasi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Disabiltas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3% </a:t>
            </a:r>
          </a:p>
          <a:p>
            <a:pPr marL="354013" marR="0" lvl="0" indent="-35401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Mutasi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Orang Tua 5% yang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terbagi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atas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kumimoji="0" lang="en-ID" sz="25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2313" marR="0" lvl="0" indent="-3683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Mutasi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Tugas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Orang Tua/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wali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3%</a:t>
            </a:r>
            <a:endParaRPr kumimoji="0" lang="en-ID" sz="25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2313" marR="0" lvl="0" indent="-3683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Mutasi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Anak Guru/Tenaga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Kependidikan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2%</a:t>
            </a:r>
            <a:endParaRPr kumimoji="0" lang="en-ID" sz="25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54013" marR="0" lvl="0" indent="-35401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3"/>
              <a:tabLst/>
              <a:defRPr/>
            </a:pP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Prestasi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Hasil Lomba 5%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terbagi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atas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kumimoji="0" lang="en-ID" sz="25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2313" marR="0" lvl="0" indent="-3683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Prestasi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Non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Akademik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3%</a:t>
            </a:r>
            <a:endParaRPr kumimoji="0" lang="en-ID" sz="25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2313" marR="0" lvl="0" indent="-3683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Prestasi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Akademik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2%</a:t>
            </a:r>
          </a:p>
          <a:p>
            <a:pPr marL="354013" marR="0" lvl="0" indent="-35401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4"/>
              <a:tabLst/>
              <a:defRPr/>
            </a:pPr>
            <a:r>
              <a:rPr lang="en-US" sz="2500" b="1" kern="100" dirty="0">
                <a:solidFill>
                  <a:srgbClr val="FFFF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 Nilai </a:t>
            </a:r>
            <a:r>
              <a:rPr lang="en-US" sz="2500" b="1" kern="100" dirty="0" err="1">
                <a:solidFill>
                  <a:srgbClr val="FFFF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Prestasi</a:t>
            </a:r>
            <a:r>
              <a:rPr lang="en-US" sz="2500" b="1" kern="100" dirty="0">
                <a:solidFill>
                  <a:srgbClr val="FFFF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kern="100" dirty="0" err="1">
                <a:solidFill>
                  <a:srgbClr val="FFFF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Akademik</a:t>
            </a:r>
            <a:r>
              <a:rPr lang="en-US" sz="2500" b="1" kern="100" dirty="0">
                <a:solidFill>
                  <a:srgbClr val="FFFF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65%</a:t>
            </a:r>
          </a:p>
          <a:p>
            <a:pPr marL="354013" marR="0" lvl="0" indent="-35401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4"/>
              <a:tabLst/>
              <a:defRPr/>
            </a:pP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Jalur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Domisili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10%</a:t>
            </a:r>
            <a:endParaRPr kumimoji="0" lang="en-ID" sz="25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654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0076E6-FD39-475E-3C29-E111E55F2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9ED3D4-BAB4-0D39-B718-1E4FB5D45FBA}"/>
              </a:ext>
            </a:extLst>
          </p:cNvPr>
          <p:cNvSpPr/>
          <p:nvPr/>
        </p:nvSpPr>
        <p:spPr>
          <a:xfrm>
            <a:off x="960202" y="294967"/>
            <a:ext cx="1072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DAFTAR ULANG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E34FB0-D4B8-47D4-F587-0AC9DA049CE9}"/>
              </a:ext>
            </a:extLst>
          </p:cNvPr>
          <p:cNvSpPr txBox="1"/>
          <p:nvPr/>
        </p:nvSpPr>
        <p:spPr>
          <a:xfrm>
            <a:off x="132736" y="879742"/>
            <a:ext cx="11547987" cy="5468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terdapat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dinyatakan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lolos, dan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daftar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mengundurkan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ditolak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memenuhi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ketentuan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Kepala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SMA/SMK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melaporkan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Dinas Pendidikan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SPMB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online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batas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waktu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ditentukan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terdapat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dinyatakan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lolos,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namun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daftar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alasan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apapun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pihak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sudah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berusaha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menghubungi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bersangkutan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batas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waktu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ditentukan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berdampak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timbulnya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tampung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pihak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sudah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penolakan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aplikasi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SPMB,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tampung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diisi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mekanisme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pemenuhan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166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BC8CE-70A4-EB51-4860-E5F888FA2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CE0919-94CB-41C8-380E-C96168EBB798}"/>
              </a:ext>
            </a:extLst>
          </p:cNvPr>
          <p:cNvSpPr/>
          <p:nvPr/>
        </p:nvSpPr>
        <p:spPr>
          <a:xfrm>
            <a:off x="960202" y="147483"/>
            <a:ext cx="1072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DAFTAR ULANG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C2A9D-1D11-8E0D-D3A8-F4027CECE761}"/>
              </a:ext>
            </a:extLst>
          </p:cNvPr>
          <p:cNvSpPr txBox="1"/>
          <p:nvPr/>
        </p:nvSpPr>
        <p:spPr>
          <a:xfrm>
            <a:off x="132736" y="638606"/>
            <a:ext cx="11547987" cy="7304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masuk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pemenuhan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sebagaimana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dimaksud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angka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memenuhi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namun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masuk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tampung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ID" sz="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Mekanisme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pemenuhan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sebagaimana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dimaksud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angka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pemeringkatan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domisili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ID" sz="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mekanisme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pemenuhan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kuota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mendaftar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domisili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ID" sz="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Daftar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dipungut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biaya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ID" sz="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Apabila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ditemukan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pemalsuan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pengisian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dan/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dokumen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diproses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aturan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hukum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berlaku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dicabut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haknya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11"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11"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404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21441C-90E5-6C2F-7DC8-1DE6D7A78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23190-7EF3-3FA4-CCB1-D0C5187A1572}"/>
              </a:ext>
            </a:extLst>
          </p:cNvPr>
          <p:cNvSpPr/>
          <p:nvPr/>
        </p:nvSpPr>
        <p:spPr>
          <a:xfrm>
            <a:off x="385015" y="294967"/>
            <a:ext cx="1072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SANKSI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3F4D0-9D0F-BDC0-91DE-87A479FB8BC6}"/>
              </a:ext>
            </a:extLst>
          </p:cNvPr>
          <p:cNvSpPr txBox="1"/>
          <p:nvPr/>
        </p:nvSpPr>
        <p:spPr>
          <a:xfrm>
            <a:off x="132736" y="1159961"/>
            <a:ext cx="1154798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Sanksi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pelanggaran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diberikan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Calon murid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dokumen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benar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sebagaimana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dipersyaratkan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Pihak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/orang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memungut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biaya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SPMB;</a:t>
            </a: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Pihak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/orang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mengatasnamakan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pejabat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tertentu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pihak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berwenang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panitia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SPMB dan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pejabat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Dinas Pendidikan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kepentingan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pribadi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golongan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530225" marR="0" lvl="0" indent="-5302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Pelanggaran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sejenis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dan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Jenis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bentuk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sanksi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disesuaikan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peraturan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perundang-undangan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berlaku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73579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6688" y="2369667"/>
            <a:ext cx="59683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7200" dirty="0">
                <a:solidFill>
                  <a:srgbClr val="FFFF00"/>
                </a:solidFill>
                <a:latin typeface="Britannic Bold" panose="020B0903060703020204" pitchFamily="34" charset="0"/>
              </a:rPr>
              <a:t>TERIMA KASIH</a:t>
            </a:r>
            <a:endParaRPr lang="en-GB" sz="7200" dirty="0">
              <a:solidFill>
                <a:srgbClr val="FFFF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0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07CF9-9E45-9E06-6AC4-D9BEBB228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5A1291-7DC2-914C-0825-1FF9A7A8D9FB}"/>
              </a:ext>
            </a:extLst>
          </p:cNvPr>
          <p:cNvSpPr txBox="1"/>
          <p:nvPr/>
        </p:nvSpPr>
        <p:spPr>
          <a:xfrm>
            <a:off x="427703" y="255146"/>
            <a:ext cx="11105535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TUJUAN PELAKSANAAN SPMB</a:t>
            </a:r>
          </a:p>
          <a:p>
            <a:pPr lvl="0" algn="ctr"/>
            <a:endParaRPr lang="en-ID" sz="32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id-ID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Memberi kesempatan seluas-luasnya bagi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warga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 sekolah di Satuan Pendidikan 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SMA/SMK </a:t>
            </a:r>
            <a:r>
              <a:rPr lang="id-ID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yang berdomisili tidak jauh dari Satuan Pendidikan yang diinginkan agar memperoleh layanan pendidikan yang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bermutu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berkeadilan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ID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id-ID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Memberi kesempatan kepada Murid dari keluarga ekonomi tidak mampu 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afirmasi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pendidikan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menengah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Murid yang mempunyai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akademik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tinggi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keluarga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ekonomi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mampu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buruh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keluarga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ekonomi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mampu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id-ID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penyandang </a:t>
            </a:r>
            <a:r>
              <a:rPr lang="id-ID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disabilitas</a:t>
            </a:r>
            <a:r>
              <a:rPr lang="id-ID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untuk memperoleh layanan pendidikan yang sebaik-baiknya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ID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id-ID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Menjaring Murid baru berprestasi di bidang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lomba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r>
              <a:rPr lang="id-ID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kademik</a:t>
            </a:r>
            <a:r>
              <a:rPr lang="id-ID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d-ID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sains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d-ID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teknologi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d-ID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riset; dan/atau inovasi), lomba non akademik (olahraga, seni budaya, keagamaan, dan kepramukaan), delegasi, organisasi siswa intra sekolah (ketua OSIS), dan penghafal kitab suci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ID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E6B533-60D0-F3E6-A45E-F0D844532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AA96B2-3DCF-4336-B601-43A7338010B5}"/>
              </a:ext>
            </a:extLst>
          </p:cNvPr>
          <p:cNvSpPr txBox="1"/>
          <p:nvPr/>
        </p:nvSpPr>
        <p:spPr>
          <a:xfrm>
            <a:off x="427703" y="255146"/>
            <a:ext cx="1110553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TUJUAN PELAKSANAAN SPMB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4"/>
              <a:tabLst/>
              <a:defRPr/>
            </a:pP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Menjaring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berprestasi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bidang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prestasi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akademik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4"/>
              <a:tabLst/>
              <a:defRPr/>
            </a:pP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Memberi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kesempatan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guru/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tenaga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kependidikan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dan/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orang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tua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wali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mutasi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tugas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memperoleh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layanan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pendidikan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sebaik-baiknya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dan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4"/>
              <a:tabLst/>
              <a:defRPr/>
            </a:pP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Memberi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kesempatan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Murid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berkebutuhan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khusus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pendidikan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inklusi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8528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